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0" r:id="rId3"/>
    <p:sldId id="263" r:id="rId4"/>
    <p:sldId id="256" r:id="rId5"/>
    <p:sldId id="257" r:id="rId6"/>
    <p:sldId id="309" r:id="rId7"/>
    <p:sldId id="269" r:id="rId8"/>
    <p:sldId id="310" r:id="rId9"/>
    <p:sldId id="311" r:id="rId10"/>
    <p:sldId id="320" r:id="rId11"/>
    <p:sldId id="312" r:id="rId12"/>
    <p:sldId id="316" r:id="rId13"/>
    <p:sldId id="317" r:id="rId14"/>
    <p:sldId id="319" r:id="rId15"/>
    <p:sldId id="318" r:id="rId16"/>
    <p:sldId id="265" r:id="rId17"/>
    <p:sldId id="293" r:id="rId18"/>
    <p:sldId id="299" r:id="rId19"/>
    <p:sldId id="295" r:id="rId20"/>
    <p:sldId id="301" r:id="rId21"/>
    <p:sldId id="300" r:id="rId22"/>
    <p:sldId id="258" r:id="rId23"/>
    <p:sldId id="296" r:id="rId24"/>
    <p:sldId id="267" r:id="rId25"/>
    <p:sldId id="270" r:id="rId26"/>
    <p:sldId id="271" r:id="rId27"/>
    <p:sldId id="272" r:id="rId28"/>
    <p:sldId id="273" r:id="rId29"/>
    <p:sldId id="268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303" r:id="rId50"/>
    <p:sldId id="304" r:id="rId51"/>
    <p:sldId id="305" r:id="rId52"/>
    <p:sldId id="306" r:id="rId53"/>
    <p:sldId id="307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43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8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338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728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29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789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785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713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59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7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244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3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0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3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0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87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47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rgbClr val="00B050"/>
            </a:gs>
            <a:gs pos="24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DAF697C-86C1-42BC-960C-5926266D96F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E5ABE56-AC9B-4078-AFB2-35703D38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189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257">
            <a:off x="-642101" y="370172"/>
            <a:ext cx="4068605" cy="135130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35206" y="1457410"/>
            <a:ext cx="10504847" cy="199069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latin typeface="+mn-lt"/>
                <a:cs typeface="MV Boli" panose="02000500030200090000" pitchFamily="2" charset="0"/>
              </a:rPr>
              <a:t>ROHELINE KOOL</a:t>
            </a:r>
            <a:endParaRPr lang="ru-RU" sz="6600" b="1" dirty="0">
              <a:solidFill>
                <a:srgbClr val="FFC000"/>
              </a:solidFill>
              <a:latin typeface="+mn-lt"/>
              <a:cs typeface="MV Boli" panose="0200050003020009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17" y="2452758"/>
            <a:ext cx="3810427" cy="372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2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02CAF-C26C-41F7-BF55-BE56F8B7C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4" y="164714"/>
            <a:ext cx="11868006" cy="1128378"/>
          </a:xfrm>
        </p:spPr>
        <p:txBody>
          <a:bodyPr>
            <a:normAutofit/>
          </a:bodyPr>
          <a:lstStyle/>
          <a:p>
            <a:r>
              <a:rPr lang="et-EE" b="1" dirty="0">
                <a:solidFill>
                  <a:srgbClr val="FFC000"/>
                </a:solidFill>
              </a:rPr>
              <a:t>Rahvusvaheline Maa päev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CC39FE-BC9E-4D96-A6BB-00EFF3DBF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" y="1543243"/>
            <a:ext cx="5968743" cy="44765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3E0B26-E135-42AE-AF65-7DB16EF41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57" y="1543243"/>
            <a:ext cx="5968743" cy="44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35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1997058-AD89-4023-8547-27D8B7E0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9032442" cy="1013691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Keskkonnake Tallinnast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D8969A-5362-4205-A89E-00E247079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36" y="1192645"/>
            <a:ext cx="5703683" cy="4267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A160C3-48E5-40E3-8F01-A6FA030CA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1" y="2299853"/>
            <a:ext cx="5606473" cy="419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9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7BBE5-576A-4A36-9795-1B3F0F78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27" y="685800"/>
            <a:ext cx="10253086" cy="1022927"/>
          </a:xfrm>
        </p:spPr>
        <p:txBody>
          <a:bodyPr>
            <a:normAutofit/>
          </a:bodyPr>
          <a:lstStyle/>
          <a:p>
            <a:r>
              <a:rPr lang="et-EE" b="1" dirty="0">
                <a:solidFill>
                  <a:srgbClr val="FFC000"/>
                </a:solidFill>
              </a:rPr>
              <a:t>Ökoloogiline muinasjutt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270205-878C-4602-9979-1F401AFA2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8" y="2057400"/>
            <a:ext cx="5748095" cy="4311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39EA5A-E59E-4EC7-8777-0CFAF622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26" y="2057400"/>
            <a:ext cx="5597236" cy="41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6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E205-B477-4B72-A6CD-9354C3540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43" y="207818"/>
            <a:ext cx="11471201" cy="1115291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köögiviljaaed aknalaua peal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5B2B0F-952B-4CFD-A016-4083DDF6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74" y="1381078"/>
            <a:ext cx="7025471" cy="5269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83E77E-BBCE-4948-8453-7B40B1945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4" y="1381078"/>
            <a:ext cx="3897383" cy="519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20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27F00-DA83-4EC8-BD97-C5DBD890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89" y="214168"/>
            <a:ext cx="9023205" cy="1429327"/>
          </a:xfrm>
        </p:spPr>
        <p:txBody>
          <a:bodyPr/>
          <a:lstStyle/>
          <a:p>
            <a:r>
              <a:rPr lang="en-GB" b="1" dirty="0" err="1">
                <a:solidFill>
                  <a:srgbClr val="FFC000"/>
                </a:solidFill>
              </a:rPr>
              <a:t>Köögiviljaaed</a:t>
            </a:r>
            <a:r>
              <a:rPr lang="et-EE" b="1" dirty="0">
                <a:solidFill>
                  <a:srgbClr val="FFC000"/>
                </a:solidFill>
              </a:rPr>
              <a:t> õues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A34657-67FA-43E3-BA74-A2CCAE3F9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9" y="1728932"/>
            <a:ext cx="1020127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19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D865B-AB05-4142-9C27-BF620D9F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58" y="187037"/>
            <a:ext cx="8977023" cy="1373909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Meie puuviljaaed</a:t>
            </a:r>
            <a:r>
              <a:rPr lang="ru-RU" b="1" dirty="0">
                <a:solidFill>
                  <a:srgbClr val="FFC000"/>
                </a:solidFill>
              </a:rPr>
              <a:t> наш фруктовый сад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F3440E-B69F-4E7F-AC57-D88056182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95" y="1706995"/>
            <a:ext cx="3266210" cy="43549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31CE3E-A894-4E7C-BCF8-D17CF7C92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8" y="1303480"/>
            <a:ext cx="3678383" cy="49045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DA5FBC-6CDC-48BF-9C7D-789B2B9BF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61" y="1303480"/>
            <a:ext cx="3678383" cy="49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98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AE139-CB9C-4F75-8DE8-78323D0FE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75" y="225921"/>
            <a:ext cx="11980252" cy="1507067"/>
          </a:xfrm>
        </p:spPr>
        <p:txBody>
          <a:bodyPr>
            <a:normAutofit/>
          </a:bodyPr>
          <a:lstStyle/>
          <a:p>
            <a:r>
              <a:rPr lang="et-EE" sz="3200" b="1" dirty="0">
                <a:solidFill>
                  <a:srgbClr val="FFC000"/>
                </a:solidFill>
              </a:rPr>
              <a:t>Korja patareid- päästa siil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br>
              <a:rPr lang="ru-RU" sz="3200" b="1" dirty="0">
                <a:solidFill>
                  <a:srgbClr val="FFC000"/>
                </a:solidFill>
              </a:rPr>
            </a:br>
            <a:endParaRPr lang="en-GB" sz="3200" b="1" dirty="0">
              <a:solidFill>
                <a:srgbClr val="FFC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7A776A-6ED6-4E6C-98E0-1E9886ED2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83" y="1620115"/>
            <a:ext cx="6451144" cy="4826263"/>
          </a:xfrm>
        </p:spPr>
      </p:pic>
    </p:spTree>
    <p:extLst>
      <p:ext uri="{BB962C8B-B14F-4D97-AF65-F5344CB8AC3E}">
        <p14:creationId xmlns:p14="http://schemas.microsoft.com/office/powerpoint/2010/main" val="191537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80F4D4-A19F-41BF-86A0-8A799F1EA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79" y="0"/>
            <a:ext cx="5130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6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D803B3-65FE-4572-ABE3-2C531572C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31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6F9328-FC1A-4A79-BE45-A562782B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79" y="0"/>
            <a:ext cx="5130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5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D1DFF-5283-474F-A378-0749DA46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800"/>
            <a:ext cx="6621751" cy="801255"/>
          </a:xfrm>
        </p:spPr>
        <p:txBody>
          <a:bodyPr>
            <a:noAutofit/>
          </a:bodyPr>
          <a:lstStyle/>
          <a:p>
            <a:r>
              <a:rPr lang="et-EE" b="1" dirty="0">
                <a:solidFill>
                  <a:srgbClr val="FFC000"/>
                </a:solidFill>
              </a:rPr>
              <a:t>Programm „Roheline kool“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B14546-E8D6-4B41-8E41-9BFB3951B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343892"/>
            <a:ext cx="10715308" cy="46228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dirty="0" err="1">
                <a:solidFill>
                  <a:schemeClr val="tx1"/>
                </a:solidFill>
              </a:rPr>
              <a:t>Rahvusvaheliselt</a:t>
            </a:r>
            <a:r>
              <a:rPr lang="en-GB" dirty="0">
                <a:solidFill>
                  <a:schemeClr val="tx1"/>
                </a:solidFill>
              </a:rPr>
              <a:t> on </a:t>
            </a:r>
            <a:r>
              <a:rPr lang="en-GB" dirty="0" err="1">
                <a:solidFill>
                  <a:schemeClr val="tx1"/>
                </a:solidFill>
              </a:rPr>
              <a:t>programmi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nimeks</a:t>
            </a:r>
            <a:r>
              <a:rPr lang="en-GB" dirty="0">
                <a:solidFill>
                  <a:schemeClr val="tx1"/>
                </a:solidFill>
              </a:rPr>
              <a:t> </a:t>
            </a:r>
            <a:r>
              <a:rPr lang="en-GB" i="1" dirty="0">
                <a:solidFill>
                  <a:schemeClr val="tx1"/>
                </a:solidFill>
              </a:rPr>
              <a:t>Eco-schools global. </a:t>
            </a:r>
            <a:r>
              <a:rPr lang="en-GB" dirty="0" err="1">
                <a:solidFill>
                  <a:schemeClr val="tx1"/>
                </a:solidFill>
              </a:rPr>
              <a:t>Ülemaailmselt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juhib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programmi</a:t>
            </a:r>
            <a:r>
              <a:rPr lang="en-GB" dirty="0">
                <a:solidFill>
                  <a:schemeClr val="tx1"/>
                </a:solidFill>
              </a:rPr>
              <a:t> Foundation for Environmental Education (FEE) - </a:t>
            </a:r>
            <a:r>
              <a:rPr lang="en-GB" dirty="0" err="1">
                <a:solidFill>
                  <a:schemeClr val="tx1"/>
                </a:solidFill>
              </a:rPr>
              <a:t>valitsusväline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heategevusele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orienteeritud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mittetulundusühing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 err="1">
                <a:solidFill>
                  <a:schemeClr val="tx1"/>
                </a:solidFill>
              </a:rPr>
              <a:t>mille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eesmärgiks</a:t>
            </a:r>
            <a:r>
              <a:rPr lang="en-GB" dirty="0">
                <a:solidFill>
                  <a:schemeClr val="tx1"/>
                </a:solidFill>
              </a:rPr>
              <a:t> on </a:t>
            </a:r>
            <a:r>
              <a:rPr lang="en-GB" dirty="0" err="1">
                <a:solidFill>
                  <a:schemeClr val="tx1"/>
                </a:solidFill>
              </a:rPr>
              <a:t>keskkonnahariduse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abil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edendada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jätkusuutlikku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arengut</a:t>
            </a:r>
            <a:r>
              <a:rPr lang="en-GB" dirty="0">
                <a:solidFill>
                  <a:schemeClr val="tx1"/>
                </a:solidFill>
              </a:rPr>
              <a:t>. FEE </a:t>
            </a:r>
            <a:r>
              <a:rPr lang="en-GB" dirty="0" err="1">
                <a:solidFill>
                  <a:schemeClr val="tx1"/>
                </a:solidFill>
              </a:rPr>
              <a:t>erinevate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programmidega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 err="1">
                <a:solidFill>
                  <a:schemeClr val="tx1"/>
                </a:solidFill>
              </a:rPr>
              <a:t>sh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Sinilipp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Roheline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võti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 err="1">
                <a:solidFill>
                  <a:schemeClr val="tx1"/>
                </a:solidFill>
              </a:rPr>
              <a:t>töötab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organisatsioone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rohkem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kui</a:t>
            </a:r>
            <a:r>
              <a:rPr lang="en-GB" dirty="0">
                <a:solidFill>
                  <a:schemeClr val="tx1"/>
                </a:solidFill>
              </a:rPr>
              <a:t> 80 </a:t>
            </a:r>
            <a:r>
              <a:rPr lang="en-GB" dirty="0" err="1">
                <a:solidFill>
                  <a:schemeClr val="tx1"/>
                </a:solidFill>
              </a:rPr>
              <a:t>maalt</a:t>
            </a:r>
            <a:r>
              <a:rPr lang="en-GB" dirty="0">
                <a:solidFill>
                  <a:schemeClr val="tx1"/>
                </a:solidFill>
              </a:rPr>
              <a:t>. UNESCO </a:t>
            </a:r>
            <a:r>
              <a:rPr lang="en-GB" dirty="0" err="1">
                <a:solidFill>
                  <a:schemeClr val="tx1"/>
                </a:solidFill>
              </a:rPr>
              <a:t>tunnustab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FEEd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kui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maailmas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juhtivat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organisatsiooni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keskkonnahariduses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jätkusuutlikku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arengut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toetava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hariduse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propageerijana</a:t>
            </a:r>
            <a:r>
              <a:rPr lang="en-GB" dirty="0">
                <a:solidFill>
                  <a:schemeClr val="tx1"/>
                </a:solidFill>
              </a:rPr>
              <a:t>..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r>
              <a:rPr lang="en-GB" dirty="0" err="1">
                <a:solidFill>
                  <a:schemeClr val="tx1"/>
                </a:solidFill>
              </a:rPr>
              <a:t>Eestis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juhib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programmi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Eesti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Looduskaitse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Selts</a:t>
            </a:r>
            <a:r>
              <a:rPr lang="en-GB" dirty="0">
                <a:solidFill>
                  <a:schemeClr val="tx1"/>
                </a:solidFill>
              </a:rPr>
              <a:t> (ELKS), </a:t>
            </a:r>
            <a:r>
              <a:rPr lang="en-GB" dirty="0" err="1">
                <a:solidFill>
                  <a:schemeClr val="tx1"/>
                </a:solidFill>
              </a:rPr>
              <a:t>olles</a:t>
            </a:r>
            <a:r>
              <a:rPr lang="en-GB" dirty="0">
                <a:solidFill>
                  <a:schemeClr val="tx1"/>
                </a:solidFill>
              </a:rPr>
              <a:t> FEE </a:t>
            </a:r>
            <a:r>
              <a:rPr lang="en-GB" dirty="0" err="1">
                <a:solidFill>
                  <a:schemeClr val="tx1"/>
                </a:solidFill>
              </a:rPr>
              <a:t>täieõiguslik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liige</a:t>
            </a:r>
            <a:r>
              <a:rPr lang="en-GB" dirty="0">
                <a:solidFill>
                  <a:schemeClr val="tx1"/>
                </a:solidFill>
              </a:rPr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02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BE49A6-1F28-410D-B82F-178FD2F1F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1" y="0"/>
            <a:ext cx="916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96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298762-BBA6-4BC5-9EDF-350B6B7DD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79" y="0"/>
            <a:ext cx="5130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66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9558" y="222663"/>
            <a:ext cx="7222114" cy="1207655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Ökomood 2021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" name="Picture 3" descr="E:\зелёная школа\архив\экомода\IMG_0242.JPG">
            <a:extLst>
              <a:ext uri="{FF2B5EF4-FFF2-40B4-BE49-F238E27FC236}">
                <a16:creationId xmlns:a16="http://schemas.microsoft.com/office/drawing/2014/main" id="{9F851E7D-B553-42C3-83EF-BE631111C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91" y="1188027"/>
            <a:ext cx="5980907" cy="555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37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зелёная школа\архив\экомода\IMG_0242.JPG">
            <a:extLst>
              <a:ext uri="{FF2B5EF4-FFF2-40B4-BE49-F238E27FC236}">
                <a16:creationId xmlns:a16="http://schemas.microsoft.com/office/drawing/2014/main" id="{857701BD-D25E-4369-A550-9D54C938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7" y="161931"/>
            <a:ext cx="7213600" cy="66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83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E8A13-BD8A-4F2C-916E-B2451E4D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86" y="184727"/>
            <a:ext cx="9586623" cy="1651000"/>
          </a:xfrm>
        </p:spPr>
        <p:txBody>
          <a:bodyPr/>
          <a:lstStyle/>
          <a:p>
            <a:r>
              <a:rPr lang="en-GB" b="1" dirty="0" err="1">
                <a:solidFill>
                  <a:srgbClr val="FFC000"/>
                </a:solidFill>
              </a:rPr>
              <a:t>Ökomood</a:t>
            </a:r>
            <a:r>
              <a:rPr lang="en-GB" b="1" dirty="0">
                <a:solidFill>
                  <a:srgbClr val="FFC000"/>
                </a:solidFill>
              </a:rPr>
              <a:t> 202</a:t>
            </a:r>
            <a:r>
              <a:rPr lang="et-EE" b="1" dirty="0">
                <a:solidFill>
                  <a:srgbClr val="FFC000"/>
                </a:solidFill>
              </a:rPr>
              <a:t>2. Moeetendus (linnaüritus)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2C1C22-8D68-4075-86D2-661B7A42C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2" y="1812636"/>
            <a:ext cx="6493164" cy="48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F60A41-F0F5-4FD2-A2C7-A3B203E84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2" y="369453"/>
            <a:ext cx="8977847" cy="59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0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D6337-A335-44CF-A845-662FF62AD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24" y="489527"/>
            <a:ext cx="7838593" cy="587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09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D28D5F-43A3-4D6C-A29A-18200A0F9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77" y="378690"/>
            <a:ext cx="6071369" cy="45535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1C43E8-C91F-4649-9DC7-33FE44164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4" y="2655454"/>
            <a:ext cx="5332460" cy="399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63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557864-73BF-46FC-800F-075EE3A44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3" y="461818"/>
            <a:ext cx="8432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2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9CF43-9884-4932-ADAC-FFBDE4DE6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31618"/>
            <a:ext cx="8535987" cy="1549400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Ökomood 2023. kübarad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et-EE" b="1" dirty="0">
                <a:solidFill>
                  <a:srgbClr val="FFC000"/>
                </a:solidFill>
              </a:rPr>
              <a:t>ja mütsid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80EA01-F543-44D7-B425-0B02CA3B6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50" y="1514762"/>
            <a:ext cx="6990414" cy="52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1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8912B-B952-4FA6-AA54-E28C7B105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06459"/>
            <a:ext cx="11304588" cy="1507067"/>
          </a:xfrm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rgbClr val="FFC000"/>
                </a:solidFill>
              </a:rPr>
              <a:t>II Rohelise kooli programmis käsitletavad teemad</a:t>
            </a:r>
            <a:br>
              <a:rPr lang="fi-FI" b="1" dirty="0"/>
            </a:br>
            <a:endParaRPr lang="en-GB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D5E0716-A5F2-46D7-B58C-4D77963F1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61" y="1574657"/>
            <a:ext cx="5834330" cy="5059459"/>
          </a:xfrm>
        </p:spPr>
      </p:pic>
    </p:spTree>
    <p:extLst>
      <p:ext uri="{BB962C8B-B14F-4D97-AF65-F5344CB8AC3E}">
        <p14:creationId xmlns:p14="http://schemas.microsoft.com/office/powerpoint/2010/main" val="2769441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1B7C02-ADC4-4603-8D1C-A69422B36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6" y="524162"/>
            <a:ext cx="7361382" cy="55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0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914B0A-2E9C-46BB-B688-20986733C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49036"/>
            <a:ext cx="7878618" cy="59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32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B68189-2ADB-4E9C-BF41-96691EA555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290945"/>
            <a:ext cx="8368145" cy="6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90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291BA10-2D9C-4A1C-866E-48682B5F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66" y="0"/>
            <a:ext cx="11357031" cy="1101655"/>
          </a:xfrm>
        </p:spPr>
        <p:txBody>
          <a:bodyPr>
            <a:normAutofit/>
          </a:bodyPr>
          <a:lstStyle/>
          <a:p>
            <a:r>
              <a:rPr lang="et-EE" b="1" dirty="0">
                <a:solidFill>
                  <a:srgbClr val="FFC000"/>
                </a:solidFill>
              </a:rPr>
              <a:t>Muinajutt oma kättega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2AD196-6C68-40A4-A5F9-6786B884E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1373908"/>
            <a:ext cx="6991927" cy="524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15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433CD-3594-4816-A861-95356987E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30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09AEB0-ABB4-4AE9-A8BD-4487D46EC2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01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6A3BE4-5E54-4704-B5AE-3D9860612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68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8E2CE6-1374-45B2-A2FD-6984BF356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70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55E305-CEC9-476A-8731-96655D56C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2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2F3311-635F-4301-94E7-8188F04E1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3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257">
            <a:off x="-642101" y="370172"/>
            <a:ext cx="4068605" cy="135130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55736" y="1752973"/>
            <a:ext cx="12303471" cy="1990696"/>
          </a:xfrm>
        </p:spPr>
        <p:txBody>
          <a:bodyPr>
            <a:noAutofit/>
          </a:bodyPr>
          <a:lstStyle/>
          <a:p>
            <a:pPr algn="ctr"/>
            <a:r>
              <a:rPr lang="et-EE" sz="6000" b="1" dirty="0">
                <a:solidFill>
                  <a:srgbClr val="FFC000"/>
                </a:solidFill>
                <a:latin typeface="+mn-lt"/>
                <a:cs typeface="MV Boli" panose="02000500030200090000" pitchFamily="2" charset="0"/>
              </a:rPr>
              <a:t>Programm „Roheline kool“ meie lasteaias</a:t>
            </a:r>
            <a:endParaRPr lang="ru-RU" sz="6000" b="1" dirty="0">
              <a:solidFill>
                <a:srgbClr val="FFC000"/>
              </a:solidFill>
              <a:latin typeface="+mn-lt"/>
              <a:cs typeface="MV Boli" panose="0200050003020009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26" y="3357922"/>
            <a:ext cx="3810427" cy="372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25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5E01A9-7041-48FD-8606-3640D0D3D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68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97D02-EE82-496F-BBE0-1BEE3F2C0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09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3D72A-BD09-4E2E-8A4D-3D603A426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55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F81DAC-A40E-4528-93E9-5CBCDD324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71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49E15-3D49-4286-8FE5-50D414137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8" y="0"/>
            <a:ext cx="10808016" cy="1110891"/>
          </a:xfrm>
        </p:spPr>
        <p:txBody>
          <a:bodyPr>
            <a:normAutofit/>
          </a:bodyPr>
          <a:lstStyle/>
          <a:p>
            <a:r>
              <a:rPr lang="et-EE" sz="3200" b="1" dirty="0">
                <a:solidFill>
                  <a:srgbClr val="FFC000"/>
                </a:solidFill>
              </a:rPr>
              <a:t>Plastikpudeli teine elu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endParaRPr lang="en-GB" sz="3200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D304E7-21D3-42A1-9993-1AE419FDE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75326"/>
            <a:ext cx="5682673" cy="568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41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13A12-4426-45DA-A49B-EB3108A20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00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8E9D58-C53B-43CB-A747-4F8C95173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8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90F4CE-9769-44BC-BFA5-33144A5B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65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10B2C-0297-47F0-9FD9-65C1731D2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36" y="0"/>
            <a:ext cx="9873673" cy="2057401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Putukate hotell</a:t>
            </a:r>
            <a:r>
              <a:rPr lang="ru-RU" b="1" dirty="0">
                <a:solidFill>
                  <a:srgbClr val="FFC000"/>
                </a:solidFill>
              </a:rPr>
              <a:t> отель для насекомых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5331E2-9F14-45CE-8777-E8C172BD7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6891" y="3000580"/>
            <a:ext cx="5346058" cy="24057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636F9D-06A2-4963-BEAC-89DB5A11F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4798" y="2971947"/>
            <a:ext cx="5309113" cy="2389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483FAE-FD47-438A-9303-C09F2354C8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7708" y="3008893"/>
            <a:ext cx="5309113" cy="23891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25DF2E-2F75-4276-9C17-BDAAC03B18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7463" y="2988573"/>
            <a:ext cx="5235222" cy="23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15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BD21B1-4522-4693-8F01-2C5E1CD50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4603" y="510309"/>
            <a:ext cx="6036961" cy="875145"/>
          </a:xfrm>
        </p:spPr>
        <p:txBody>
          <a:bodyPr>
            <a:normAutofit/>
          </a:bodyPr>
          <a:lstStyle/>
          <a:p>
            <a:r>
              <a:rPr lang="et-EE" b="1" dirty="0">
                <a:solidFill>
                  <a:srgbClr val="FFC000"/>
                </a:solidFill>
              </a:rPr>
              <a:t>meist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54603" y="1385454"/>
            <a:ext cx="11553862" cy="4009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i-FI" dirty="0">
                <a:solidFill>
                  <a:schemeClr val="tx1"/>
                </a:solidFill>
              </a:rPr>
              <a:t>Meie lasteaed </a:t>
            </a:r>
            <a:r>
              <a:rPr lang="et-EE" dirty="0">
                <a:solidFill>
                  <a:schemeClr val="tx1"/>
                </a:solidFill>
              </a:rPr>
              <a:t>„</a:t>
            </a:r>
            <a:r>
              <a:rPr lang="fi-FI" dirty="0">
                <a:solidFill>
                  <a:schemeClr val="tx1"/>
                </a:solidFill>
              </a:rPr>
              <a:t>Rohelise kooli</a:t>
            </a:r>
            <a:r>
              <a:rPr lang="et-EE" dirty="0">
                <a:solidFill>
                  <a:schemeClr val="tx1"/>
                </a:solidFill>
              </a:rPr>
              <a:t>“</a:t>
            </a:r>
            <a:r>
              <a:rPr lang="fi-FI" dirty="0">
                <a:solidFill>
                  <a:schemeClr val="tx1"/>
                </a:solidFill>
              </a:rPr>
              <a:t> võrgustiku liige</a:t>
            </a:r>
            <a:r>
              <a:rPr lang="et-EE" dirty="0">
                <a:solidFill>
                  <a:schemeClr val="tx1"/>
                </a:solidFill>
              </a:rPr>
              <a:t>ks sai 2019. aastal. </a:t>
            </a:r>
            <a:r>
              <a:rPr lang="fi-FI" dirty="0">
                <a:solidFill>
                  <a:schemeClr val="tx1"/>
                </a:solidFill>
              </a:rPr>
              <a:t>Meie töörühmas on 10 inimest.</a:t>
            </a:r>
            <a:r>
              <a:rPr lang="et-EE" dirty="0">
                <a:solidFill>
                  <a:schemeClr val="tx1"/>
                </a:solidFill>
              </a:rPr>
              <a:t> 4 aasta jooksul meie lasteaia „Rohelise kooli“ juhid vahetusid, kuid rühma aktiivsust ei vähenenud, hoopis iga aasta tekkivad uued ja huvitavad ideed. </a:t>
            </a:r>
          </a:p>
          <a:p>
            <a:pPr>
              <a:lnSpc>
                <a:spcPct val="150000"/>
              </a:lnSpc>
            </a:pPr>
            <a:r>
              <a:rPr lang="et-EE" dirty="0">
                <a:solidFill>
                  <a:schemeClr val="tx1"/>
                </a:solidFill>
              </a:rPr>
              <a:t>Meie moto on me</a:t>
            </a:r>
            <a:r>
              <a:rPr lang="et-EE" dirty="0">
                <a:ln w="3175" cmpd="sng">
                  <a:noFill/>
                </a:ln>
                <a:solidFill>
                  <a:prstClr val="white"/>
                </a:solidFill>
              </a:rPr>
              <a:t> ei suuda kogu planeeti prügist puhastada, küll aga saame õpetada oma lasteaia lapsi ja täiskasvanuid  loodusressursse mõistlikult kasutama ja kujundada mõtteviisi, et isegi 1 inimene saab</a:t>
            </a:r>
            <a:r>
              <a:rPr lang="ru-RU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et-EE" dirty="0">
                <a:ln w="3175" cmpd="sng">
                  <a:noFill/>
                </a:ln>
                <a:solidFill>
                  <a:prstClr val="white"/>
                </a:solidFill>
              </a:rPr>
              <a:t>suure (positiivse või negatiivse) panuse keskkonda anda.</a:t>
            </a:r>
            <a:endParaRPr lang="ru-RU" dirty="0"/>
          </a:p>
          <a:p>
            <a:pPr>
              <a:lnSpc>
                <a:spcPct val="150000"/>
              </a:lnSpc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84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9BCA22-6871-4216-B6BB-4677EBFD0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363" y="1258455"/>
            <a:ext cx="7047345" cy="528550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88AE79A-C4C2-4FA4-82BA-E72353B3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7" y="0"/>
            <a:ext cx="12068014" cy="1507067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„Aitame lindu talvel“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endParaRPr lang="en-GB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0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683075-5760-4DF8-9559-91C554A6A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72" y="932872"/>
            <a:ext cx="7222836" cy="54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65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8DA8D-5431-477C-8A8E-6ABD5620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2" y="0"/>
            <a:ext cx="11868728" cy="1170710"/>
          </a:xfrm>
        </p:spPr>
        <p:txBody>
          <a:bodyPr>
            <a:normAutofit/>
          </a:bodyPr>
          <a:lstStyle/>
          <a:p>
            <a:r>
              <a:rPr lang="et-EE" b="1" dirty="0">
                <a:solidFill>
                  <a:srgbClr val="FFC000"/>
                </a:solidFill>
              </a:rPr>
              <a:t>Vanade asjade uus elu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0D33B5-41FE-4C6A-A061-D4436A79E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27" y="1773381"/>
            <a:ext cx="5772728" cy="43295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08C75E-6C85-4795-B47F-37B236C4B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" y="1773382"/>
            <a:ext cx="5772728" cy="43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8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B0D530-2CDC-4D63-B16C-3A7E77CD6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" y="1376218"/>
            <a:ext cx="5511034" cy="41332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572050-3354-4ACE-BEAD-A5C155230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95" y="1376219"/>
            <a:ext cx="5603395" cy="420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4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BB6D27F-132C-4C72-8202-7794904C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2" y="-36948"/>
            <a:ext cx="8534400" cy="1507067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Rahvusvaheline koristamise päev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D4F526-3B01-43C5-99D8-E5997717A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8" y="1590194"/>
            <a:ext cx="4295934" cy="3221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3F878D-204A-46A0-9E52-77BA95582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5" y="1376217"/>
            <a:ext cx="4581237" cy="3435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8421C9-20D1-4E14-BAD4-2B278E45B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10" y="3603724"/>
            <a:ext cx="3780751" cy="28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08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D83F2-6318-47A4-869E-AAF7475A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84" y="279401"/>
            <a:ext cx="6584806" cy="1087581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Prügi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et-EE" b="1" dirty="0">
                <a:solidFill>
                  <a:srgbClr val="FFC000"/>
                </a:solidFill>
              </a:rPr>
              <a:t>kõdumine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06904E-6489-46E1-A712-4B4C835D36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2618"/>
            <a:ext cx="5902034" cy="44265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677834-C740-4D48-A996-7E131DA3D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" y="1782618"/>
            <a:ext cx="5902035" cy="44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7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0D58261-0DBA-415B-935C-CDF4996B4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48" y="589588"/>
            <a:ext cx="11803351" cy="952886"/>
          </a:xfrm>
        </p:spPr>
        <p:txBody>
          <a:bodyPr/>
          <a:lstStyle/>
          <a:p>
            <a:r>
              <a:rPr lang="et-EE" b="1" dirty="0">
                <a:solidFill>
                  <a:srgbClr val="FFC000"/>
                </a:solidFill>
              </a:rPr>
              <a:t>Prügi sorteerimine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5BCCDEE1-71C9-4D3C-A242-EC43AB6C6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1" y="1847202"/>
            <a:ext cx="4117110" cy="3821732"/>
          </a:xfrm>
          <a:prstGeom prst="rect">
            <a:avLst/>
          </a:prstGeom>
        </p:spPr>
      </p:pic>
      <p:pic>
        <p:nvPicPr>
          <p:cNvPr id="7" name="Объект 8">
            <a:extLst>
              <a:ext uri="{FF2B5EF4-FFF2-40B4-BE49-F238E27FC236}">
                <a16:creationId xmlns:a16="http://schemas.microsoft.com/office/drawing/2014/main" id="{DD517D75-84F0-4EA6-BD01-59031EF80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81" y="1847202"/>
            <a:ext cx="4117110" cy="38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1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17346C-E806-4A7E-A37E-62CBC1911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0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1101</TotalTime>
  <Words>258</Words>
  <Application>Microsoft Office PowerPoint</Application>
  <PresentationFormat>Широкоэкранный</PresentationFormat>
  <Paragraphs>26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Century Gothic</vt:lpstr>
      <vt:lpstr>MV Boli</vt:lpstr>
      <vt:lpstr>Wingdings 3</vt:lpstr>
      <vt:lpstr>Сектор</vt:lpstr>
      <vt:lpstr>ROHELINE KOOL</vt:lpstr>
      <vt:lpstr>Programm „Roheline kool“</vt:lpstr>
      <vt:lpstr>II Rohelise kooli programmis käsitletavad teemad </vt:lpstr>
      <vt:lpstr>Programm „Roheline kool“ meie lasteaias</vt:lpstr>
      <vt:lpstr>meist</vt:lpstr>
      <vt:lpstr>Rahvusvaheline koristamise päev</vt:lpstr>
      <vt:lpstr>Prügi kõdumine</vt:lpstr>
      <vt:lpstr>Prügi sorteerimine</vt:lpstr>
      <vt:lpstr>Презентация PowerPoint</vt:lpstr>
      <vt:lpstr>Rahvusvaheline Maa päev </vt:lpstr>
      <vt:lpstr>Keskkonnake Tallinnast</vt:lpstr>
      <vt:lpstr>Ökoloogiline muinasjutt</vt:lpstr>
      <vt:lpstr>köögiviljaaed aknalaua peal</vt:lpstr>
      <vt:lpstr>Köögiviljaaed õues </vt:lpstr>
      <vt:lpstr>Meie puuviljaaed наш фруктовый сад</vt:lpstr>
      <vt:lpstr>Korja patareid- päästa siil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Ökomood 2021</vt:lpstr>
      <vt:lpstr>Презентация PowerPoint</vt:lpstr>
      <vt:lpstr>Ökomood 2022. Moeetendus (linnaüritus)</vt:lpstr>
      <vt:lpstr>Презентация PowerPoint</vt:lpstr>
      <vt:lpstr>Презентация PowerPoint</vt:lpstr>
      <vt:lpstr>Презентация PowerPoint</vt:lpstr>
      <vt:lpstr>Презентация PowerPoint</vt:lpstr>
      <vt:lpstr>Ökomood 2023. kübarad ja mütsid</vt:lpstr>
      <vt:lpstr>Презентация PowerPoint</vt:lpstr>
      <vt:lpstr>Презентация PowerPoint</vt:lpstr>
      <vt:lpstr>Презентация PowerPoint</vt:lpstr>
      <vt:lpstr>Muinajutt oma kättega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Plastikpudeli teine elu </vt:lpstr>
      <vt:lpstr>Презентация PowerPoint</vt:lpstr>
      <vt:lpstr>Презентация PowerPoint</vt:lpstr>
      <vt:lpstr>Презентация PowerPoint</vt:lpstr>
      <vt:lpstr>Putukate hotell отель для насекомых</vt:lpstr>
      <vt:lpstr>Презентация PowerPoint</vt:lpstr>
      <vt:lpstr>„Aitame lindu talvel“ </vt:lpstr>
      <vt:lpstr>Презентация PowerPoint</vt:lpstr>
      <vt:lpstr>Vanade asjade uus elu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TEADLIK TARBIMINE</dc:title>
  <dc:creator>acer</dc:creator>
  <cp:lastModifiedBy>User</cp:lastModifiedBy>
  <cp:revision>67</cp:revision>
  <dcterms:created xsi:type="dcterms:W3CDTF">2023-11-27T06:22:39Z</dcterms:created>
  <dcterms:modified xsi:type="dcterms:W3CDTF">2024-01-23T09:47:15Z</dcterms:modified>
</cp:coreProperties>
</file>