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2" r:id="rId9"/>
    <p:sldId id="263" r:id="rId10"/>
    <p:sldId id="264" r:id="rId11"/>
    <p:sldId id="265" r:id="rId12"/>
    <p:sldId id="267" r:id="rId13"/>
    <p:sldId id="266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31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06880" y="100149"/>
            <a:ext cx="9178834" cy="2094412"/>
          </a:xfrm>
        </p:spPr>
        <p:txBody>
          <a:bodyPr/>
          <a:lstStyle/>
          <a:p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Narva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Cipollino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Lasteaed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Terviseedendus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75657" y="-35705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622408"/>
              </p:ext>
            </p:extLst>
          </p:nvPr>
        </p:nvGraphicFramePr>
        <p:xfrm>
          <a:off x="5180901" y="2094411"/>
          <a:ext cx="6524753" cy="196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Картинка" r:id="rId3" imgW="0" imgH="0" progId="StaticMetafile">
                  <p:embed/>
                </p:oleObj>
              </mc:Choice>
              <mc:Fallback>
                <p:oleObj name="Картинка" r:id="rId3" imgW="0" imgH="0" progId="StaticMetafil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0901" y="2094411"/>
                        <a:ext cx="6524753" cy="1968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75657" y="189084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-139337" y="-29672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468253"/>
              </p:ext>
            </p:extLst>
          </p:nvPr>
        </p:nvGraphicFramePr>
        <p:xfrm>
          <a:off x="121921" y="4597490"/>
          <a:ext cx="3292475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Картинка" r:id="rId5" imgW="0" imgH="0" progId="StaticMetafile">
                  <p:embed/>
                </p:oleObj>
              </mc:Choice>
              <mc:Fallback>
                <p:oleObj name="Картинка" r:id="rId5" imgW="0" imgH="0" progId="StaticMetafil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1" y="4597490"/>
                        <a:ext cx="3292475" cy="2187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1867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91589"/>
            <a:ext cx="10364451" cy="1611085"/>
          </a:xfrm>
        </p:spPr>
        <p:txBody>
          <a:bodyPr/>
          <a:lstStyle/>
          <a:p>
            <a:r>
              <a:rPr lang="fi-FI" dirty="0"/>
              <a:t>Söögietikett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22.02.2023</a:t>
            </a:r>
            <a:r>
              <a:rPr lang="en-US" dirty="0"/>
              <a:t> – 27.03.2023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83" y="3635684"/>
            <a:ext cx="3222316" cy="3222316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62" y="198161"/>
            <a:ext cx="3209025" cy="3209025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02674"/>
            <a:ext cx="5055326" cy="505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669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358538"/>
            <a:ext cx="10363826" cy="4432662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 fontAlgn="b">
              <a:buNone/>
            </a:pPr>
            <a:endParaRPr lang="ru-RU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" y="618517"/>
            <a:ext cx="11278226" cy="1596177"/>
          </a:xfrm>
        </p:spPr>
        <p:txBody>
          <a:bodyPr>
            <a:normAutofit/>
          </a:bodyPr>
          <a:lstStyle/>
          <a:p>
            <a:pPr algn="l"/>
            <a:r>
              <a:rPr lang="et-EE" sz="2800" dirty="0" smtClean="0"/>
              <a:t>Spordinädal 2023</a:t>
            </a:r>
            <a:endParaRPr lang="ru-RU" sz="2800" dirty="0"/>
          </a:p>
        </p:txBody>
      </p:sp>
      <p:pic>
        <p:nvPicPr>
          <p:cNvPr id="7170" name="Picture 2" descr="Нет описания фото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852" y="0"/>
            <a:ext cx="7010400" cy="701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494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19101856"/>
              </p:ext>
            </p:extLst>
          </p:nvPr>
        </p:nvGraphicFramePr>
        <p:xfrm>
          <a:off x="661850" y="1254031"/>
          <a:ext cx="11106079" cy="54315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26657">
                  <a:extLst>
                    <a:ext uri="{9D8B030D-6E8A-4147-A177-3AD203B41FA5}">
                      <a16:colId xmlns:a16="http://schemas.microsoft.com/office/drawing/2014/main" val="1091891872"/>
                    </a:ext>
                  </a:extLst>
                </a:gridCol>
                <a:gridCol w="1621325">
                  <a:extLst>
                    <a:ext uri="{9D8B030D-6E8A-4147-A177-3AD203B41FA5}">
                      <a16:colId xmlns:a16="http://schemas.microsoft.com/office/drawing/2014/main" val="1222540857"/>
                    </a:ext>
                  </a:extLst>
                </a:gridCol>
                <a:gridCol w="1621325">
                  <a:extLst>
                    <a:ext uri="{9D8B030D-6E8A-4147-A177-3AD203B41FA5}">
                      <a16:colId xmlns:a16="http://schemas.microsoft.com/office/drawing/2014/main" val="1503029621"/>
                    </a:ext>
                  </a:extLst>
                </a:gridCol>
                <a:gridCol w="1621325">
                  <a:extLst>
                    <a:ext uri="{9D8B030D-6E8A-4147-A177-3AD203B41FA5}">
                      <a16:colId xmlns:a16="http://schemas.microsoft.com/office/drawing/2014/main" val="2232367641"/>
                    </a:ext>
                  </a:extLst>
                </a:gridCol>
                <a:gridCol w="1297061">
                  <a:extLst>
                    <a:ext uri="{9D8B030D-6E8A-4147-A177-3AD203B41FA5}">
                      <a16:colId xmlns:a16="http://schemas.microsoft.com/office/drawing/2014/main" val="1003921666"/>
                    </a:ext>
                  </a:extLst>
                </a:gridCol>
                <a:gridCol w="1297061">
                  <a:extLst>
                    <a:ext uri="{9D8B030D-6E8A-4147-A177-3AD203B41FA5}">
                      <a16:colId xmlns:a16="http://schemas.microsoft.com/office/drawing/2014/main" val="1355797283"/>
                    </a:ext>
                  </a:extLst>
                </a:gridCol>
                <a:gridCol w="1621325">
                  <a:extLst>
                    <a:ext uri="{9D8B030D-6E8A-4147-A177-3AD203B41FA5}">
                      <a16:colId xmlns:a16="http://schemas.microsoft.com/office/drawing/2014/main" val="869817185"/>
                    </a:ext>
                  </a:extLst>
                </a:gridCol>
              </a:tblGrid>
              <a:tr h="549371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 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</a:rPr>
                        <a:t>1место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2место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</a:rPr>
                        <a:t>3место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</a:rPr>
                        <a:t>Последние место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80106085"/>
                  </a:ext>
                </a:extLst>
              </a:tr>
              <a:tr h="549371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Каши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Ассорти 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</a:rPr>
                        <a:t>Манна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</a:rPr>
                        <a:t>Пшено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</a:rPr>
                        <a:t>Овсянка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66087565"/>
                  </a:ext>
                </a:extLst>
              </a:tr>
              <a:tr h="422301">
                <a:tc>
                  <a:txBody>
                    <a:bodyPr/>
                    <a:lstStyle/>
                    <a:p>
                      <a:pPr algn="l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93%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86,70%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86%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78%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09051365"/>
                  </a:ext>
                </a:extLst>
              </a:tr>
              <a:tr h="549371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</a:rPr>
                        <a:t>Суп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talupojasupp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err="1">
                          <a:effectLst/>
                        </a:rPr>
                        <a:t>Peedisupp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err="1">
                          <a:effectLst/>
                        </a:rPr>
                        <a:t>Kalasupp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Herne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42968845"/>
                  </a:ext>
                </a:extLst>
              </a:tr>
              <a:tr h="422301">
                <a:tc>
                  <a:txBody>
                    <a:bodyPr/>
                    <a:lstStyle/>
                    <a:p>
                      <a:pPr algn="l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96,60%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94,10%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93,60%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80%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19546170"/>
                  </a:ext>
                </a:extLst>
              </a:tr>
              <a:tr h="835983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</a:rPr>
                        <a:t>Второе блюдо  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err="1">
                          <a:effectLst/>
                        </a:rPr>
                        <a:t>Makaron+kalakotlet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makaron+bitotsk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err="1">
                          <a:effectLst/>
                        </a:rPr>
                        <a:t>Tatar+lihakaste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 </a:t>
                      </a:r>
                      <a:r>
                        <a:rPr lang="en-US" sz="2400" u="none" strike="noStrike" dirty="0" err="1">
                          <a:effectLst/>
                        </a:rPr>
                        <a:t>Hautatud</a:t>
                      </a:r>
                      <a:r>
                        <a:rPr lang="en-US" sz="2400" u="none" strike="noStrike" dirty="0">
                          <a:effectLst/>
                        </a:rPr>
                        <a:t> </a:t>
                      </a:r>
                      <a:r>
                        <a:rPr lang="en-US" sz="2400" u="none" strike="noStrike" dirty="0" err="1">
                          <a:effectLst/>
                        </a:rPr>
                        <a:t>kaps+lihapall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397827"/>
                  </a:ext>
                </a:extLst>
              </a:tr>
              <a:tr h="422301">
                <a:tc>
                  <a:txBody>
                    <a:bodyPr/>
                    <a:lstStyle/>
                    <a:p>
                      <a:pPr algn="l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97,10%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96,50%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95%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 dirty="0">
                          <a:effectLst/>
                        </a:rPr>
                        <a:t>81%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35379888"/>
                  </a:ext>
                </a:extLst>
              </a:tr>
              <a:tr h="835983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</a:rPr>
                        <a:t>Полдник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Pannkoogid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Makaron+munaga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Makaron+ juustuga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 </a:t>
                      </a:r>
                      <a:r>
                        <a:rPr lang="en-US" sz="2400" u="none" strike="noStrike" dirty="0" err="1">
                          <a:effectLst/>
                        </a:rPr>
                        <a:t>Piimasupp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70575874"/>
                  </a:ext>
                </a:extLst>
              </a:tr>
              <a:tr h="422301">
                <a:tc>
                  <a:txBody>
                    <a:bodyPr/>
                    <a:lstStyle/>
                    <a:p>
                      <a:pPr algn="l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100%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99,30%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99,10%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400" u="none" strike="noStrike">
                          <a:effectLst/>
                        </a:rPr>
                        <a:t>80,70%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5494453"/>
                  </a:ext>
                </a:extLst>
              </a:tr>
              <a:tr h="422301">
                <a:tc>
                  <a:txBody>
                    <a:bodyPr/>
                    <a:lstStyle/>
                    <a:p>
                      <a:pPr algn="l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39413714"/>
                  </a:ext>
                </a:extLst>
              </a:tr>
            </a:tbl>
          </a:graphicData>
        </a:graphic>
      </p:graphicFrame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61851" y="793630"/>
            <a:ext cx="10354081" cy="621102"/>
          </a:xfrm>
        </p:spPr>
        <p:txBody>
          <a:bodyPr>
            <a:normAutofit fontScale="90000"/>
          </a:bodyPr>
          <a:lstStyle/>
          <a:p>
            <a:r>
              <a:rPr lang="en-US" sz="2700" b="1" dirty="0" err="1" smtClean="0"/>
              <a:t>Toitumisuuring</a:t>
            </a:r>
            <a:r>
              <a:rPr lang="ru-RU" sz="2700" b="1" dirty="0"/>
              <a:t/>
            </a:r>
            <a:br>
              <a:rPr lang="ru-RU" sz="2700" b="1" dirty="0"/>
            </a:br>
            <a:r>
              <a:rPr lang="fi-FI" sz="2700" b="1" dirty="0"/>
              <a:t>2023 </a:t>
            </a:r>
            <a:r>
              <a:rPr lang="fi-FI" sz="2700" b="1" dirty="0" smtClean="0"/>
              <a:t/>
            </a:r>
            <a:br>
              <a:rPr lang="fi-FI" sz="2700" b="1" dirty="0" smtClean="0"/>
            </a:br>
            <a:r>
              <a:rPr lang="fi-FI" sz="2700" b="1" dirty="0" smtClean="0"/>
              <a:t>Eesmärk </a:t>
            </a:r>
            <a:r>
              <a:rPr lang="fi-FI" sz="2700" b="1" dirty="0"/>
              <a:t>– Uurida ja hinnata toitumist lasteaias, suurendada “söödud” toidu hulka, selgitada välja “parimad” toidud.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4079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1018902"/>
          </a:xfrm>
        </p:spPr>
        <p:txBody>
          <a:bodyPr>
            <a:normAutofit/>
          </a:bodyPr>
          <a:lstStyle/>
          <a:p>
            <a:r>
              <a:rPr lang="en-US" dirty="0" err="1" smtClean="0"/>
              <a:t>Plastpudeli</a:t>
            </a:r>
            <a:r>
              <a:rPr lang="en-US" dirty="0" smtClean="0"/>
              <a:t> </a:t>
            </a:r>
            <a:r>
              <a:rPr lang="en-US" dirty="0" err="1" smtClean="0"/>
              <a:t>teine</a:t>
            </a:r>
            <a:r>
              <a:rPr lang="en-US" dirty="0" smtClean="0"/>
              <a:t> </a:t>
            </a:r>
            <a:r>
              <a:rPr lang="en-US" dirty="0" err="1" smtClean="0"/>
              <a:t>elu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39" y="914400"/>
            <a:ext cx="7714887" cy="584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256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2877671"/>
            <a:ext cx="10363826" cy="29135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t-EE" sz="2800" dirty="0" smtClean="0"/>
              <a:t>Täname tähelepanu eest</a:t>
            </a:r>
            <a:endParaRPr lang="ru-RU" sz="28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357678" y="-313509"/>
            <a:ext cx="1966829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1310717"/>
              </p:ext>
            </p:extLst>
          </p:nvPr>
        </p:nvGraphicFramePr>
        <p:xfrm>
          <a:off x="394446" y="185596"/>
          <a:ext cx="3908205" cy="259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Картинка" r:id="rId3" imgW="0" imgH="0" progId="StaticMetafile">
                  <p:embed/>
                </p:oleObj>
              </mc:Choice>
              <mc:Fallback>
                <p:oleObj name="Картинка" r:id="rId3" imgW="0" imgH="0" progId="StaticMetafil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446" y="185596"/>
                        <a:ext cx="3908205" cy="2593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3142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TEL </a:t>
            </a:r>
            <a:r>
              <a:rPr lang="en-US" b="1" dirty="0" err="1"/>
              <a:t>Peamised</a:t>
            </a:r>
            <a:r>
              <a:rPr lang="en-US" b="1" dirty="0"/>
              <a:t> </a:t>
            </a:r>
            <a:r>
              <a:rPr lang="en-US" b="1" dirty="0" err="1"/>
              <a:t>eesmärgid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hangingPunct="0"/>
            <a:r>
              <a:rPr lang="en-US" dirty="0" err="1" smtClean="0"/>
              <a:t>Tervist</a:t>
            </a:r>
            <a:r>
              <a:rPr lang="en-US" dirty="0" smtClean="0"/>
              <a:t> </a:t>
            </a:r>
            <a:r>
              <a:rPr lang="en-US" dirty="0" err="1"/>
              <a:t>edendava</a:t>
            </a:r>
            <a:r>
              <a:rPr lang="en-US" dirty="0"/>
              <a:t> </a:t>
            </a:r>
            <a:r>
              <a:rPr lang="en-US" dirty="0" err="1"/>
              <a:t>lasteaia</a:t>
            </a:r>
            <a:r>
              <a:rPr lang="en-US" dirty="0"/>
              <a:t> </a:t>
            </a:r>
            <a:r>
              <a:rPr lang="en-US" dirty="0" err="1"/>
              <a:t>Cipollino</a:t>
            </a:r>
            <a:r>
              <a:rPr lang="en-US" dirty="0"/>
              <a:t> </a:t>
            </a:r>
            <a:r>
              <a:rPr lang="en-US" dirty="0" err="1"/>
              <a:t>eesmärk</a:t>
            </a:r>
            <a:r>
              <a:rPr lang="en-US" dirty="0"/>
              <a:t> on</a:t>
            </a:r>
            <a:r>
              <a:rPr lang="en-US" b="1" dirty="0"/>
              <a:t> </a:t>
            </a:r>
            <a:r>
              <a:rPr lang="en-US" b="1" dirty="0" err="1"/>
              <a:t>hoida</a:t>
            </a:r>
            <a:r>
              <a:rPr lang="en-US" b="1" dirty="0"/>
              <a:t> ja </a:t>
            </a:r>
            <a:r>
              <a:rPr lang="en-US" b="1" dirty="0" err="1"/>
              <a:t>tugevdada</a:t>
            </a:r>
            <a:r>
              <a:rPr lang="en-US" b="1" dirty="0"/>
              <a:t> lapse </a:t>
            </a:r>
            <a:r>
              <a:rPr lang="en-US" b="1" dirty="0" err="1"/>
              <a:t>tervist</a:t>
            </a:r>
            <a:r>
              <a:rPr lang="en-US" b="1" dirty="0"/>
              <a:t>, </a:t>
            </a:r>
            <a:r>
              <a:rPr lang="en-US" b="1" dirty="0" err="1"/>
              <a:t>soodustada</a:t>
            </a:r>
            <a:r>
              <a:rPr lang="en-US" b="1" dirty="0"/>
              <a:t> </a:t>
            </a:r>
            <a:r>
              <a:rPr lang="en-US" b="1" dirty="0" err="1"/>
              <a:t>tema</a:t>
            </a:r>
            <a:r>
              <a:rPr lang="en-US" b="1" dirty="0"/>
              <a:t> </a:t>
            </a:r>
            <a:r>
              <a:rPr lang="en-US" b="1" dirty="0" err="1"/>
              <a:t>igakülgset</a:t>
            </a:r>
            <a:r>
              <a:rPr lang="en-US" b="1" dirty="0"/>
              <a:t> </a:t>
            </a:r>
            <a:r>
              <a:rPr lang="en-US" b="1" dirty="0" err="1"/>
              <a:t>arengut,</a:t>
            </a:r>
            <a:r>
              <a:rPr lang="en-US" dirty="0" err="1"/>
              <a:t>toetada</a:t>
            </a:r>
            <a:r>
              <a:rPr lang="en-US" dirty="0"/>
              <a:t> </a:t>
            </a:r>
            <a:r>
              <a:rPr lang="en-US" dirty="0" err="1"/>
              <a:t>laste</a:t>
            </a:r>
            <a:r>
              <a:rPr lang="en-US" dirty="0"/>
              <a:t> </a:t>
            </a:r>
            <a:r>
              <a:rPr lang="en-US" dirty="0" err="1"/>
              <a:t>teadmiste</a:t>
            </a:r>
            <a:r>
              <a:rPr lang="en-US" dirty="0"/>
              <a:t> </a:t>
            </a:r>
            <a:r>
              <a:rPr lang="en-US" dirty="0" err="1"/>
              <a:t>omandamist</a:t>
            </a:r>
            <a:r>
              <a:rPr lang="en-US" dirty="0"/>
              <a:t> </a:t>
            </a:r>
            <a:r>
              <a:rPr lang="en-US" dirty="0" err="1"/>
              <a:t>tervislike</a:t>
            </a:r>
            <a:r>
              <a:rPr lang="en-US" dirty="0"/>
              <a:t> </a:t>
            </a:r>
            <a:r>
              <a:rPr lang="en-US" dirty="0" err="1"/>
              <a:t>eluviiside</a:t>
            </a:r>
            <a:r>
              <a:rPr lang="en-US" dirty="0"/>
              <a:t> </a:t>
            </a:r>
            <a:r>
              <a:rPr lang="en-US" dirty="0" err="1"/>
              <a:t>kujunemisest</a:t>
            </a:r>
            <a:r>
              <a:rPr lang="en-US" dirty="0"/>
              <a:t> </a:t>
            </a:r>
            <a:r>
              <a:rPr lang="en-US" dirty="0" err="1"/>
              <a:t>koostöös</a:t>
            </a:r>
            <a:r>
              <a:rPr lang="en-US" dirty="0"/>
              <a:t> </a:t>
            </a:r>
            <a:r>
              <a:rPr lang="en-US" dirty="0" err="1"/>
              <a:t>koduga</a:t>
            </a:r>
            <a:r>
              <a:rPr lang="en-US" dirty="0"/>
              <a:t> </a:t>
            </a:r>
            <a:r>
              <a:rPr lang="en-US" dirty="0" err="1"/>
              <a:t>läbi</a:t>
            </a:r>
            <a:r>
              <a:rPr lang="en-US" dirty="0"/>
              <a:t> </a:t>
            </a:r>
            <a:r>
              <a:rPr lang="en-US" dirty="0" err="1"/>
              <a:t>õppe</a:t>
            </a:r>
            <a:r>
              <a:rPr lang="en-US" dirty="0"/>
              <a:t>- ja </a:t>
            </a:r>
            <a:r>
              <a:rPr lang="en-US" dirty="0" err="1"/>
              <a:t>kasvatustegevuste.Tervise</a:t>
            </a:r>
            <a:r>
              <a:rPr lang="en-US" dirty="0"/>
              <a:t> ja </a:t>
            </a:r>
            <a:r>
              <a:rPr lang="en-US" dirty="0" err="1"/>
              <a:t>heaolu</a:t>
            </a:r>
            <a:r>
              <a:rPr lang="en-US" dirty="0"/>
              <a:t> </a:t>
            </a:r>
            <a:r>
              <a:rPr lang="en-US" dirty="0" err="1"/>
              <a:t>edendamine</a:t>
            </a:r>
            <a:r>
              <a:rPr lang="en-US" dirty="0"/>
              <a:t> </a:t>
            </a:r>
            <a:r>
              <a:rPr lang="en-US" dirty="0" err="1"/>
              <a:t>lasteaias</a:t>
            </a:r>
            <a:r>
              <a:rPr lang="en-US" dirty="0"/>
              <a:t> on </a:t>
            </a:r>
            <a:r>
              <a:rPr lang="en-US" dirty="0" err="1"/>
              <a:t>planeeritud</a:t>
            </a:r>
            <a:r>
              <a:rPr lang="en-US" dirty="0"/>
              <a:t>, </a:t>
            </a:r>
            <a:r>
              <a:rPr lang="en-US" dirty="0" err="1"/>
              <a:t>süsteemne</a:t>
            </a:r>
            <a:r>
              <a:rPr lang="en-US" dirty="0"/>
              <a:t>, </a:t>
            </a:r>
            <a:r>
              <a:rPr lang="en-US" dirty="0" err="1"/>
              <a:t>järjepidev</a:t>
            </a:r>
            <a:r>
              <a:rPr lang="en-US" dirty="0"/>
              <a:t> </a:t>
            </a:r>
            <a:r>
              <a:rPr lang="en-US" dirty="0" err="1"/>
              <a:t>ning</a:t>
            </a:r>
            <a:r>
              <a:rPr lang="en-US" dirty="0"/>
              <a:t> </a:t>
            </a:r>
            <a:r>
              <a:rPr lang="en-US" dirty="0" err="1"/>
              <a:t>lähtub</a:t>
            </a:r>
            <a:r>
              <a:rPr lang="en-US" dirty="0"/>
              <a:t> </a:t>
            </a:r>
            <a:r>
              <a:rPr lang="en-US" dirty="0" err="1"/>
              <a:t>arenguvajadustest</a:t>
            </a:r>
            <a:r>
              <a:rPr lang="en-US" dirty="0"/>
              <a:t> </a:t>
            </a:r>
            <a:r>
              <a:rPr lang="en-US" dirty="0" err="1"/>
              <a:t>tervise</a:t>
            </a:r>
            <a:r>
              <a:rPr lang="en-US" dirty="0"/>
              <a:t>, </a:t>
            </a:r>
            <a:r>
              <a:rPr lang="en-US" dirty="0" err="1"/>
              <a:t>heaolu</a:t>
            </a:r>
            <a:r>
              <a:rPr lang="en-US" dirty="0"/>
              <a:t> ja </a:t>
            </a:r>
            <a:r>
              <a:rPr lang="en-US" dirty="0" err="1"/>
              <a:t>turvalisuse</a:t>
            </a:r>
            <a:r>
              <a:rPr lang="en-US" dirty="0"/>
              <a:t> </a:t>
            </a:r>
            <a:r>
              <a:rPr lang="en-US" dirty="0" err="1"/>
              <a:t>valdkonnas</a:t>
            </a:r>
            <a:r>
              <a:rPr lang="en-US" dirty="0"/>
              <a:t>. </a:t>
            </a:r>
            <a:r>
              <a:rPr lang="en-US" dirty="0" err="1"/>
              <a:t>Lasteaed</a:t>
            </a:r>
            <a:r>
              <a:rPr lang="en-US" dirty="0"/>
              <a:t> </a:t>
            </a:r>
            <a:r>
              <a:rPr lang="en-US" dirty="0" err="1"/>
              <a:t>loob</a:t>
            </a:r>
            <a:r>
              <a:rPr lang="en-US" dirty="0"/>
              <a:t> </a:t>
            </a:r>
            <a:r>
              <a:rPr lang="en-US" dirty="0" err="1"/>
              <a:t>eeldused</a:t>
            </a:r>
            <a:r>
              <a:rPr lang="en-US" dirty="0"/>
              <a:t> ja </a:t>
            </a:r>
            <a:r>
              <a:rPr lang="en-US" dirty="0" err="1"/>
              <a:t>tingimused</a:t>
            </a:r>
            <a:r>
              <a:rPr lang="en-US" dirty="0"/>
              <a:t> </a:t>
            </a:r>
            <a:r>
              <a:rPr lang="en-US" dirty="0" err="1"/>
              <a:t>laste</a:t>
            </a:r>
            <a:r>
              <a:rPr lang="en-US" dirty="0"/>
              <a:t> ja </a:t>
            </a:r>
            <a:r>
              <a:rPr lang="en-US" dirty="0" err="1"/>
              <a:t>personali</a:t>
            </a:r>
            <a:r>
              <a:rPr lang="en-US" dirty="0"/>
              <a:t> </a:t>
            </a:r>
            <a:r>
              <a:rPr lang="en-US" dirty="0" err="1"/>
              <a:t>heaolu</a:t>
            </a:r>
            <a:r>
              <a:rPr lang="en-US" dirty="0"/>
              <a:t> </a:t>
            </a:r>
            <a:r>
              <a:rPr lang="en-US" dirty="0" err="1"/>
              <a:t>ning</a:t>
            </a:r>
            <a:r>
              <a:rPr lang="en-US" dirty="0"/>
              <a:t> </a:t>
            </a:r>
            <a:r>
              <a:rPr lang="en-US" dirty="0" err="1"/>
              <a:t>tervise</a:t>
            </a:r>
            <a:r>
              <a:rPr lang="en-US" dirty="0"/>
              <a:t> </a:t>
            </a:r>
            <a:r>
              <a:rPr lang="en-US" dirty="0" err="1"/>
              <a:t>toetamiseks</a:t>
            </a:r>
            <a:r>
              <a:rPr lang="en-US" dirty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8744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Põhimõtted</a:t>
            </a:r>
            <a:r>
              <a:rPr lang="en-US" b="1" dirty="0"/>
              <a:t> </a:t>
            </a:r>
            <a:r>
              <a:rPr lang="en-US" b="1" dirty="0" err="1"/>
              <a:t>õppe</a:t>
            </a:r>
            <a:r>
              <a:rPr lang="en-US" b="1" dirty="0"/>
              <a:t>-ja </a:t>
            </a:r>
            <a:r>
              <a:rPr lang="en-US" b="1" dirty="0" err="1"/>
              <a:t>kasvatus</a:t>
            </a:r>
            <a:r>
              <a:rPr lang="en-US" b="1" dirty="0"/>
              <a:t> </a:t>
            </a:r>
            <a:r>
              <a:rPr lang="en-US" b="1" dirty="0" err="1"/>
              <a:t>tegevuse</a:t>
            </a:r>
            <a:r>
              <a:rPr lang="en-US" b="1" dirty="0"/>
              <a:t> </a:t>
            </a:r>
            <a:r>
              <a:rPr lang="en-US" b="1" dirty="0" err="1"/>
              <a:t>kavandamisel</a:t>
            </a:r>
            <a:r>
              <a:rPr lang="en-US" b="1" dirty="0"/>
              <a:t> ja </a:t>
            </a:r>
            <a:r>
              <a:rPr lang="en-US" b="1" dirty="0" err="1"/>
              <a:t>korraldamisel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marL="0" indent="0" hangingPunct="0">
              <a:buNone/>
            </a:pPr>
            <a:endParaRPr lang="ru-RU" dirty="0"/>
          </a:p>
          <a:p>
            <a:r>
              <a:rPr lang="en-US" dirty="0"/>
              <a:t>- </a:t>
            </a:r>
            <a:r>
              <a:rPr lang="en-US" dirty="0" err="1"/>
              <a:t>Kujundada</a:t>
            </a:r>
            <a:r>
              <a:rPr lang="en-US" dirty="0"/>
              <a:t>  </a:t>
            </a:r>
            <a:r>
              <a:rPr lang="en-US" dirty="0" err="1"/>
              <a:t>lastel</a:t>
            </a:r>
            <a:r>
              <a:rPr lang="en-US" dirty="0"/>
              <a:t>  </a:t>
            </a:r>
            <a:r>
              <a:rPr lang="en-US" dirty="0" err="1"/>
              <a:t>ettekujutus</a:t>
            </a:r>
            <a:r>
              <a:rPr lang="en-US" dirty="0"/>
              <a:t>  </a:t>
            </a:r>
            <a:r>
              <a:rPr lang="en-US" dirty="0" err="1"/>
              <a:t>harmoonilisest</a:t>
            </a:r>
            <a:r>
              <a:rPr lang="en-US" dirty="0"/>
              <a:t>  </a:t>
            </a:r>
            <a:r>
              <a:rPr lang="en-US" dirty="0" err="1"/>
              <a:t>seosest</a:t>
            </a:r>
            <a:r>
              <a:rPr lang="en-US" dirty="0"/>
              <a:t>  </a:t>
            </a:r>
            <a:r>
              <a:rPr lang="en-US" dirty="0" err="1"/>
              <a:t>inimese</a:t>
            </a:r>
            <a:r>
              <a:rPr lang="en-US" dirty="0"/>
              <a:t>  ja  </a:t>
            </a:r>
            <a:r>
              <a:rPr lang="en-US" dirty="0" err="1"/>
              <a:t>ümbritseva</a:t>
            </a:r>
            <a:r>
              <a:rPr lang="en-US" dirty="0"/>
              <a:t>  </a:t>
            </a:r>
            <a:r>
              <a:rPr lang="en-US" dirty="0" err="1"/>
              <a:t>keskkonna</a:t>
            </a:r>
            <a:r>
              <a:rPr lang="en-US" dirty="0"/>
              <a:t> </a:t>
            </a:r>
            <a:r>
              <a:rPr lang="en-US" dirty="0" err="1"/>
              <a:t>vahel</a:t>
            </a:r>
            <a:r>
              <a:rPr lang="en-US" dirty="0"/>
              <a:t>  </a:t>
            </a:r>
            <a:r>
              <a:rPr lang="en-US" dirty="0" err="1"/>
              <a:t>ning</a:t>
            </a:r>
            <a:r>
              <a:rPr lang="en-US" dirty="0"/>
              <a:t>  </a:t>
            </a:r>
            <a:r>
              <a:rPr lang="en-US" dirty="0" err="1"/>
              <a:t>vastutustunne</a:t>
            </a:r>
            <a:r>
              <a:rPr lang="en-US" dirty="0"/>
              <a:t>  </a:t>
            </a:r>
            <a:r>
              <a:rPr lang="en-US" dirty="0" err="1"/>
              <a:t>tervise</a:t>
            </a:r>
            <a:r>
              <a:rPr lang="en-US" dirty="0"/>
              <a:t>  </a:t>
            </a:r>
            <a:r>
              <a:rPr lang="en-US" dirty="0" err="1"/>
              <a:t>hoidmise</a:t>
            </a:r>
            <a:r>
              <a:rPr lang="en-US" dirty="0"/>
              <a:t>  </a:t>
            </a:r>
            <a:r>
              <a:rPr lang="en-US" dirty="0" err="1"/>
              <a:t>eest</a:t>
            </a:r>
            <a:r>
              <a:rPr lang="en-US" dirty="0"/>
              <a:t>. </a:t>
            </a:r>
            <a:endParaRPr lang="ru-RU" dirty="0"/>
          </a:p>
          <a:p>
            <a:r>
              <a:rPr lang="en-US" dirty="0"/>
              <a:t>-  </a:t>
            </a:r>
            <a:r>
              <a:rPr lang="en-US" dirty="0" err="1"/>
              <a:t>Tagada</a:t>
            </a:r>
            <a:r>
              <a:rPr lang="en-US" dirty="0"/>
              <a:t>  lapse  </a:t>
            </a:r>
            <a:r>
              <a:rPr lang="en-US" dirty="0" err="1"/>
              <a:t>emotsionaalne</a:t>
            </a:r>
            <a:r>
              <a:rPr lang="en-US" dirty="0"/>
              <a:t>  </a:t>
            </a:r>
            <a:r>
              <a:rPr lang="en-US" dirty="0" err="1"/>
              <a:t>mugavus</a:t>
            </a:r>
            <a:r>
              <a:rPr lang="en-US" dirty="0"/>
              <a:t>  </a:t>
            </a:r>
            <a:r>
              <a:rPr lang="en-US" dirty="0" err="1"/>
              <a:t>ning</a:t>
            </a:r>
            <a:r>
              <a:rPr lang="en-US" dirty="0"/>
              <a:t>  </a:t>
            </a:r>
            <a:r>
              <a:rPr lang="en-US" dirty="0" err="1"/>
              <a:t>positiivne</a:t>
            </a:r>
            <a:r>
              <a:rPr lang="en-US" dirty="0"/>
              <a:t>  </a:t>
            </a:r>
            <a:r>
              <a:rPr lang="en-US" dirty="0" err="1"/>
              <a:t>psühholoogiline</a:t>
            </a:r>
            <a:r>
              <a:rPr lang="en-US" dirty="0"/>
              <a:t>  </a:t>
            </a:r>
            <a:r>
              <a:rPr lang="en-US" dirty="0" err="1"/>
              <a:t>enesetunne</a:t>
            </a:r>
            <a:r>
              <a:rPr lang="en-US" dirty="0"/>
              <a:t> </a:t>
            </a:r>
            <a:r>
              <a:rPr lang="en-US" dirty="0" err="1"/>
              <a:t>suhtlemisel</a:t>
            </a:r>
            <a:r>
              <a:rPr lang="en-US" dirty="0"/>
              <a:t>  </a:t>
            </a:r>
            <a:r>
              <a:rPr lang="en-US" dirty="0" err="1"/>
              <a:t>eakaaslaste</a:t>
            </a:r>
            <a:r>
              <a:rPr lang="en-US" dirty="0"/>
              <a:t>  </a:t>
            </a:r>
            <a:r>
              <a:rPr lang="en-US" dirty="0" err="1"/>
              <a:t>ning</a:t>
            </a:r>
            <a:r>
              <a:rPr lang="en-US" dirty="0"/>
              <a:t>  </a:t>
            </a:r>
            <a:r>
              <a:rPr lang="en-US" dirty="0" err="1"/>
              <a:t>täiskasvanutega</a:t>
            </a:r>
            <a:r>
              <a:rPr lang="en-US" dirty="0"/>
              <a:t>    </a:t>
            </a:r>
            <a:r>
              <a:rPr lang="en-US" dirty="0" err="1"/>
              <a:t>lasteaias</a:t>
            </a:r>
            <a:r>
              <a:rPr lang="en-US" dirty="0"/>
              <a:t> .</a:t>
            </a:r>
            <a:endParaRPr lang="ru-RU" dirty="0"/>
          </a:p>
          <a:p>
            <a:r>
              <a:rPr lang="en-US" dirty="0"/>
              <a:t> - </a:t>
            </a:r>
            <a:r>
              <a:rPr lang="en-US" dirty="0" err="1"/>
              <a:t>Kujundada</a:t>
            </a:r>
            <a:r>
              <a:rPr lang="en-US" dirty="0"/>
              <a:t> </a:t>
            </a:r>
            <a:r>
              <a:rPr lang="en-US" dirty="0" err="1"/>
              <a:t>häid</a:t>
            </a:r>
            <a:r>
              <a:rPr lang="en-US" dirty="0"/>
              <a:t> </a:t>
            </a:r>
            <a:r>
              <a:rPr lang="en-US" dirty="0" err="1"/>
              <a:t>toitumisharjumusi</a:t>
            </a:r>
            <a:r>
              <a:rPr lang="en-US" dirty="0"/>
              <a:t>.</a:t>
            </a:r>
            <a:endParaRPr lang="ru-RU" dirty="0"/>
          </a:p>
          <a:p>
            <a:r>
              <a:rPr lang="en-US" dirty="0"/>
              <a:t>-  </a:t>
            </a:r>
            <a:r>
              <a:rPr lang="en-US" dirty="0" err="1"/>
              <a:t>Aktiviseerida</a:t>
            </a:r>
            <a:r>
              <a:rPr lang="en-US" dirty="0"/>
              <a:t>  </a:t>
            </a:r>
            <a:r>
              <a:rPr lang="en-US" dirty="0" err="1"/>
              <a:t>lasteaia</a:t>
            </a:r>
            <a:r>
              <a:rPr lang="en-US" dirty="0"/>
              <a:t>  </a:t>
            </a:r>
            <a:r>
              <a:rPr lang="en-US" dirty="0" err="1"/>
              <a:t>töötajate</a:t>
            </a:r>
            <a:r>
              <a:rPr lang="en-US" dirty="0"/>
              <a:t>  </a:t>
            </a:r>
            <a:r>
              <a:rPr lang="en-US" dirty="0" err="1"/>
              <a:t>ning</a:t>
            </a:r>
            <a:r>
              <a:rPr lang="en-US" dirty="0"/>
              <a:t>  </a:t>
            </a:r>
            <a:r>
              <a:rPr lang="en-US" dirty="0" err="1"/>
              <a:t>lastevanemate</a:t>
            </a:r>
            <a:r>
              <a:rPr lang="en-US" dirty="0"/>
              <a:t>  </a:t>
            </a:r>
            <a:r>
              <a:rPr lang="en-US" dirty="0" err="1"/>
              <a:t>motiveerimist</a:t>
            </a:r>
            <a:r>
              <a:rPr lang="en-US" dirty="0"/>
              <a:t>  </a:t>
            </a:r>
            <a:r>
              <a:rPr lang="en-US" dirty="0" err="1"/>
              <a:t>laste</a:t>
            </a:r>
            <a:r>
              <a:rPr lang="en-US" dirty="0"/>
              <a:t>  </a:t>
            </a:r>
            <a:r>
              <a:rPr lang="en-US" dirty="0" err="1"/>
              <a:t>tervise</a:t>
            </a:r>
            <a:r>
              <a:rPr lang="en-US" dirty="0"/>
              <a:t> </a:t>
            </a:r>
            <a:r>
              <a:rPr lang="en-US" dirty="0" err="1"/>
              <a:t>parendamisega</a:t>
            </a:r>
            <a:r>
              <a:rPr lang="en-US" dirty="0"/>
              <a:t>  </a:t>
            </a:r>
            <a:r>
              <a:rPr lang="en-US" dirty="0" err="1"/>
              <a:t>seotud</a:t>
            </a:r>
            <a:r>
              <a:rPr lang="en-US" dirty="0"/>
              <a:t>  </a:t>
            </a:r>
            <a:r>
              <a:rPr lang="en-US" dirty="0" err="1"/>
              <a:t>tegevuste</a:t>
            </a:r>
            <a:r>
              <a:rPr lang="en-US" dirty="0"/>
              <a:t>  </a:t>
            </a:r>
            <a:r>
              <a:rPr lang="en-US" dirty="0" err="1"/>
              <a:t>organiseerimisel</a:t>
            </a:r>
            <a:r>
              <a:rPr lang="en-US" dirty="0"/>
              <a:t>  (</a:t>
            </a:r>
            <a:r>
              <a:rPr lang="en-US" dirty="0" err="1"/>
              <a:t>õpi</a:t>
            </a:r>
            <a:r>
              <a:rPr lang="en-US" dirty="0"/>
              <a:t>-  </a:t>
            </a:r>
            <a:r>
              <a:rPr lang="en-US" dirty="0" err="1"/>
              <a:t>ning</a:t>
            </a:r>
            <a:r>
              <a:rPr lang="en-US" dirty="0"/>
              <a:t>  </a:t>
            </a:r>
            <a:r>
              <a:rPr lang="en-US" dirty="0" err="1"/>
              <a:t>tegutsemisvajadus</a:t>
            </a:r>
            <a:r>
              <a:rPr lang="en-US" dirty="0"/>
              <a:t>).</a:t>
            </a:r>
            <a:endParaRPr lang="ru-RU" dirty="0"/>
          </a:p>
          <a:p>
            <a:pPr hangingPunct="0"/>
            <a:r>
              <a:rPr lang="en-US" dirty="0"/>
              <a:t>-  </a:t>
            </a:r>
            <a:r>
              <a:rPr lang="en-US" dirty="0" err="1"/>
              <a:t>Kaasaegsete</a:t>
            </a:r>
            <a:r>
              <a:rPr lang="en-US" dirty="0"/>
              <a:t>  </a:t>
            </a:r>
            <a:r>
              <a:rPr lang="en-US" dirty="0" err="1"/>
              <a:t>metoodikate</a:t>
            </a:r>
            <a:r>
              <a:rPr lang="en-US" dirty="0"/>
              <a:t>  </a:t>
            </a:r>
            <a:r>
              <a:rPr lang="en-US" dirty="0" err="1"/>
              <a:t>abil</a:t>
            </a:r>
            <a:r>
              <a:rPr lang="en-US" dirty="0"/>
              <a:t>  </a:t>
            </a:r>
            <a:r>
              <a:rPr lang="en-US" dirty="0" err="1"/>
              <a:t>toetatakse</a:t>
            </a:r>
            <a:r>
              <a:rPr lang="en-US" dirty="0"/>
              <a:t>  </a:t>
            </a:r>
            <a:r>
              <a:rPr lang="en-US" dirty="0" err="1"/>
              <a:t>lasteaia</a:t>
            </a:r>
            <a:r>
              <a:rPr lang="en-US" dirty="0"/>
              <a:t>  </a:t>
            </a:r>
            <a:r>
              <a:rPr lang="en-US" dirty="0" err="1"/>
              <a:t>personali</a:t>
            </a:r>
            <a:r>
              <a:rPr lang="en-US" dirty="0"/>
              <a:t>  </a:t>
            </a:r>
            <a:r>
              <a:rPr lang="en-US" dirty="0" err="1"/>
              <a:t>emotsionaalset</a:t>
            </a:r>
            <a:r>
              <a:rPr lang="en-US" dirty="0"/>
              <a:t>  ja </a:t>
            </a:r>
            <a:r>
              <a:rPr lang="en-US" dirty="0" err="1"/>
              <a:t>psühholoogilist</a:t>
            </a:r>
            <a:r>
              <a:rPr lang="en-US" dirty="0"/>
              <a:t>  </a:t>
            </a:r>
            <a:r>
              <a:rPr lang="en-US" dirty="0" err="1"/>
              <a:t>tervist</a:t>
            </a:r>
            <a:r>
              <a:rPr lang="en-US" dirty="0"/>
              <a:t>. 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2767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/>
              <a:t>Õppe- ja kasvatustöö sisu</a:t>
            </a:r>
            <a:r>
              <a:rPr lang="en-US" b="1" dirty="0"/>
              <a:t>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01189" y="1837510"/>
            <a:ext cx="10476411" cy="3953690"/>
          </a:xfrm>
        </p:spPr>
        <p:txBody>
          <a:bodyPr>
            <a:normAutofit fontScale="55000" lnSpcReduction="20000"/>
          </a:bodyPr>
          <a:lstStyle/>
          <a:p>
            <a:r>
              <a:rPr lang="et-EE" sz="2500" dirty="0"/>
              <a:t>Cipollino l</a:t>
            </a:r>
            <a:r>
              <a:rPr lang="en-US" sz="2500" dirty="0" err="1"/>
              <a:t>asteaias</a:t>
            </a:r>
            <a:r>
              <a:rPr lang="en-US" sz="2500" dirty="0"/>
              <a:t> </a:t>
            </a:r>
            <a:r>
              <a:rPr lang="en-US" sz="2500" dirty="0" err="1"/>
              <a:t>toimub</a:t>
            </a:r>
            <a:r>
              <a:rPr lang="en-US" sz="2500" dirty="0"/>
              <a:t> </a:t>
            </a:r>
            <a:r>
              <a:rPr lang="en-US" sz="2500" dirty="0" err="1"/>
              <a:t>süstemaatiline</a:t>
            </a:r>
            <a:r>
              <a:rPr lang="en-US" sz="2500" dirty="0"/>
              <a:t> </a:t>
            </a:r>
            <a:r>
              <a:rPr lang="en-US" sz="2500" dirty="0" err="1"/>
              <a:t>tervistustöö</a:t>
            </a:r>
            <a:r>
              <a:rPr lang="en-US" sz="2500" dirty="0"/>
              <a:t> </a:t>
            </a:r>
            <a:r>
              <a:rPr lang="en-US" sz="2500" dirty="0" err="1"/>
              <a:t>lastega</a:t>
            </a:r>
            <a:r>
              <a:rPr lang="en-US" sz="2500" dirty="0"/>
              <a:t>: </a:t>
            </a:r>
            <a:endParaRPr lang="ru-RU" sz="2500" dirty="0"/>
          </a:p>
          <a:p>
            <a:pPr lvl="0"/>
            <a:r>
              <a:rPr lang="en-US" sz="2500" dirty="0" err="1"/>
              <a:t>toimub</a:t>
            </a:r>
            <a:r>
              <a:rPr lang="en-US" sz="2500" dirty="0"/>
              <a:t> </a:t>
            </a:r>
            <a:r>
              <a:rPr lang="en-US" sz="2500" dirty="0" err="1"/>
              <a:t>hommikuvõimlemine</a:t>
            </a:r>
            <a:r>
              <a:rPr lang="en-US" sz="2500" dirty="0"/>
              <a:t> </a:t>
            </a:r>
            <a:r>
              <a:rPr lang="en-US" sz="2500" dirty="0" err="1"/>
              <a:t>muusikasaalis</a:t>
            </a:r>
            <a:r>
              <a:rPr lang="en-US" sz="2500" dirty="0"/>
              <a:t>  </a:t>
            </a:r>
            <a:endParaRPr lang="ru-RU" sz="2500" dirty="0"/>
          </a:p>
          <a:p>
            <a:pPr lvl="0"/>
            <a:r>
              <a:rPr lang="en-US" sz="2500" dirty="0" err="1"/>
              <a:t>sporditunnid</a:t>
            </a:r>
            <a:r>
              <a:rPr lang="en-US" sz="2500" dirty="0"/>
              <a:t> </a:t>
            </a:r>
            <a:r>
              <a:rPr lang="en-US" sz="2500" dirty="0" err="1"/>
              <a:t>basseinis</a:t>
            </a:r>
            <a:r>
              <a:rPr lang="en-US" sz="2500" dirty="0"/>
              <a:t> </a:t>
            </a:r>
            <a:endParaRPr lang="ru-RU" sz="2500" dirty="0"/>
          </a:p>
          <a:p>
            <a:pPr lvl="0"/>
            <a:r>
              <a:rPr lang="en-US" sz="2500" dirty="0" err="1"/>
              <a:t>mitmekülgne</a:t>
            </a:r>
            <a:r>
              <a:rPr lang="en-US" sz="2500" dirty="0"/>
              <a:t> </a:t>
            </a:r>
            <a:r>
              <a:rPr lang="en-US" sz="2500" dirty="0" err="1"/>
              <a:t>sportlik</a:t>
            </a:r>
            <a:r>
              <a:rPr lang="en-US" sz="2500" dirty="0"/>
              <a:t> </a:t>
            </a:r>
            <a:r>
              <a:rPr lang="en-US" sz="2500" dirty="0" err="1"/>
              <a:t>tegevus</a:t>
            </a:r>
            <a:endParaRPr lang="ru-RU" sz="2500" dirty="0"/>
          </a:p>
          <a:p>
            <a:pPr lvl="0"/>
            <a:r>
              <a:rPr lang="en-US" sz="2500" dirty="0" err="1"/>
              <a:t>fütoteraapia</a:t>
            </a:r>
            <a:r>
              <a:rPr lang="en-US" sz="2500" dirty="0"/>
              <a:t> </a:t>
            </a:r>
            <a:r>
              <a:rPr lang="en-US" sz="2500" dirty="0" err="1"/>
              <a:t>elemendid</a:t>
            </a:r>
            <a:endParaRPr lang="ru-RU" sz="2500" dirty="0"/>
          </a:p>
          <a:p>
            <a:pPr lvl="0"/>
            <a:r>
              <a:rPr lang="en-US" sz="2500" dirty="0"/>
              <a:t>lapsed </a:t>
            </a:r>
            <a:r>
              <a:rPr lang="en-US" sz="2500" dirty="0" err="1"/>
              <a:t>osalevad</a:t>
            </a:r>
            <a:r>
              <a:rPr lang="en-US" sz="2500" dirty="0"/>
              <a:t> </a:t>
            </a:r>
            <a:r>
              <a:rPr lang="en-US" sz="2500" dirty="0" err="1"/>
              <a:t>linnaosa</a:t>
            </a:r>
            <a:r>
              <a:rPr lang="en-US" sz="2500" dirty="0"/>
              <a:t> ja </a:t>
            </a:r>
            <a:r>
              <a:rPr lang="en-US" sz="2500" dirty="0" err="1"/>
              <a:t>linna</a:t>
            </a:r>
            <a:r>
              <a:rPr lang="en-US" sz="2500" dirty="0"/>
              <a:t> </a:t>
            </a:r>
            <a:r>
              <a:rPr lang="en-US" sz="2500" dirty="0" err="1"/>
              <a:t>spordipäevadel</a:t>
            </a:r>
            <a:r>
              <a:rPr lang="en-US" sz="2500" dirty="0"/>
              <a:t> ja </a:t>
            </a:r>
            <a:r>
              <a:rPr lang="en-US" sz="2500" dirty="0" err="1"/>
              <a:t>võimlemispidudel</a:t>
            </a:r>
            <a:r>
              <a:rPr lang="en-US" sz="2500" dirty="0"/>
              <a:t> </a:t>
            </a:r>
            <a:endParaRPr lang="ru-RU" sz="2500" dirty="0"/>
          </a:p>
          <a:p>
            <a:pPr lvl="0"/>
            <a:r>
              <a:rPr lang="en-US" sz="2500" dirty="0" err="1"/>
              <a:t>Kasutatakse</a:t>
            </a:r>
            <a:r>
              <a:rPr lang="en-US" sz="2500" dirty="0"/>
              <a:t> </a:t>
            </a:r>
            <a:r>
              <a:rPr lang="en-US" sz="2500" dirty="0" err="1"/>
              <a:t>programmi</a:t>
            </a:r>
            <a:r>
              <a:rPr lang="en-US" sz="2500" dirty="0"/>
              <a:t> „</a:t>
            </a:r>
            <a:r>
              <a:rPr lang="en-US" sz="2500" b="1" i="1" dirty="0" err="1"/>
              <a:t>Kiusamisest</a:t>
            </a:r>
            <a:r>
              <a:rPr lang="en-US" sz="2500" b="1" i="1" dirty="0"/>
              <a:t> </a:t>
            </a:r>
            <a:r>
              <a:rPr lang="en-US" sz="2500" b="1" i="1" dirty="0" err="1"/>
              <a:t>vabaks</a:t>
            </a:r>
            <a:r>
              <a:rPr lang="en-US" sz="2500" dirty="0"/>
              <a:t>!“</a:t>
            </a:r>
            <a:endParaRPr lang="ru-RU" sz="2500" dirty="0"/>
          </a:p>
          <a:p>
            <a:pPr lvl="0"/>
            <a:r>
              <a:rPr lang="en-US" sz="2500" dirty="0" err="1"/>
              <a:t>Suukooli</a:t>
            </a:r>
            <a:r>
              <a:rPr lang="en-US" sz="2500" dirty="0"/>
              <a:t> </a:t>
            </a:r>
            <a:r>
              <a:rPr lang="en-US" sz="2500" dirty="0" err="1"/>
              <a:t>projektis</a:t>
            </a:r>
            <a:r>
              <a:rPr lang="en-US" sz="2500" dirty="0"/>
              <a:t> </a:t>
            </a:r>
            <a:r>
              <a:rPr lang="en-US" sz="2500" dirty="0" err="1"/>
              <a:t>osalemine</a:t>
            </a:r>
            <a:r>
              <a:rPr lang="en-US" sz="2500" dirty="0"/>
              <a:t>.</a:t>
            </a:r>
            <a:endParaRPr lang="ru-RU" sz="2500" dirty="0"/>
          </a:p>
          <a:p>
            <a:pPr lvl="0"/>
            <a:r>
              <a:rPr lang="et-EE" sz="2500" dirty="0"/>
              <a:t>kujundada looduse eest hoolitsemise harjumusi</a:t>
            </a:r>
            <a:endParaRPr lang="ru-RU" sz="2500" dirty="0"/>
          </a:p>
          <a:p>
            <a:pPr lvl="0"/>
            <a:r>
              <a:rPr lang="en-US" sz="2500" dirty="0" err="1"/>
              <a:t>tervislike</a:t>
            </a:r>
            <a:r>
              <a:rPr lang="en-US" sz="2500" dirty="0"/>
              <a:t> </a:t>
            </a:r>
            <a:r>
              <a:rPr lang="en-US" sz="2500" dirty="0" err="1"/>
              <a:t>toitumis</a:t>
            </a:r>
            <a:r>
              <a:rPr lang="en-US" sz="2500" dirty="0"/>
              <a:t>- </a:t>
            </a:r>
            <a:r>
              <a:rPr lang="en-US" sz="2500" dirty="0" err="1"/>
              <a:t>jm</a:t>
            </a:r>
            <a:r>
              <a:rPr lang="en-US" sz="2500" dirty="0"/>
              <a:t> </a:t>
            </a:r>
            <a:r>
              <a:rPr lang="en-US" sz="2500" dirty="0" err="1"/>
              <a:t>harjumuste</a:t>
            </a:r>
            <a:r>
              <a:rPr lang="en-US" sz="2500" dirty="0"/>
              <a:t> </a:t>
            </a:r>
            <a:r>
              <a:rPr lang="en-US" sz="2500" dirty="0" err="1"/>
              <a:t>kujundamine</a:t>
            </a:r>
            <a:r>
              <a:rPr lang="en-US" sz="2500" dirty="0"/>
              <a:t>;</a:t>
            </a:r>
            <a:endParaRPr lang="ru-RU" sz="2500" dirty="0"/>
          </a:p>
          <a:p>
            <a:pPr lvl="0"/>
            <a:r>
              <a:rPr lang="en-US" sz="2500" dirty="0" err="1"/>
              <a:t>Seminarid</a:t>
            </a:r>
            <a:r>
              <a:rPr lang="en-US" sz="2500" dirty="0"/>
              <a:t> ja </a:t>
            </a:r>
            <a:r>
              <a:rPr lang="en-US" sz="2500" dirty="0" err="1"/>
              <a:t>üritused</a:t>
            </a:r>
            <a:r>
              <a:rPr lang="en-US" sz="2500" dirty="0"/>
              <a:t> </a:t>
            </a:r>
            <a:r>
              <a:rPr lang="en-US" sz="2500" dirty="0" err="1"/>
              <a:t>lasteaia</a:t>
            </a:r>
            <a:r>
              <a:rPr lang="en-US" sz="2500" dirty="0"/>
              <a:t> </a:t>
            </a:r>
            <a:r>
              <a:rPr lang="en-US" sz="2500" dirty="0" err="1"/>
              <a:t>töötajatega</a:t>
            </a:r>
            <a:r>
              <a:rPr lang="en-US" sz="2500" dirty="0"/>
              <a:t>.</a:t>
            </a:r>
            <a:endParaRPr lang="ru-RU" sz="25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677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hangingPunct="0">
              <a:lnSpc>
                <a:spcPct val="150000"/>
              </a:lnSpc>
            </a:pPr>
            <a:r>
              <a:rPr lang="en-US" sz="2200" b="1" dirty="0"/>
              <a:t>TEL </a:t>
            </a:r>
            <a:r>
              <a:rPr lang="en-US" sz="2200" b="1" dirty="0" err="1"/>
              <a:t>valdkonnad</a:t>
            </a:r>
            <a:r>
              <a:rPr lang="en-US" sz="2200" dirty="0"/>
              <a:t>: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et-EE" sz="2200" dirty="0"/>
              <a:t>füüsiline keskkond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et-EE" sz="2200" dirty="0"/>
              <a:t>psühhosotsiaalne keskkond. 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en-US" sz="2200" dirty="0" err="1"/>
              <a:t>koostöö</a:t>
            </a:r>
            <a:r>
              <a:rPr lang="en-US" sz="2200" dirty="0"/>
              <a:t> </a:t>
            </a:r>
            <a:r>
              <a:rPr lang="en-US" sz="2200" dirty="0" err="1"/>
              <a:t>kogukonnaga</a:t>
            </a:r>
            <a:r>
              <a:rPr lang="en-US" sz="2200" dirty="0"/>
              <a:t> 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en-US" sz="2200" dirty="0" err="1"/>
              <a:t>individuaalsete</a:t>
            </a:r>
            <a:r>
              <a:rPr lang="en-US" sz="2200" dirty="0"/>
              <a:t> </a:t>
            </a:r>
            <a:r>
              <a:rPr lang="en-US" sz="2200" dirty="0" err="1"/>
              <a:t>tervisealaste</a:t>
            </a:r>
            <a:r>
              <a:rPr lang="en-US" sz="2200" dirty="0"/>
              <a:t> </a:t>
            </a:r>
            <a:r>
              <a:rPr lang="en-US" sz="2200" dirty="0" err="1"/>
              <a:t>teadmiste</a:t>
            </a:r>
            <a:r>
              <a:rPr lang="en-US" sz="2200" dirty="0"/>
              <a:t> ja </a:t>
            </a:r>
            <a:r>
              <a:rPr lang="en-US" sz="2200" dirty="0" err="1"/>
              <a:t>oskuste</a:t>
            </a:r>
            <a:r>
              <a:rPr lang="en-US" sz="2200" dirty="0"/>
              <a:t> </a:t>
            </a:r>
            <a:r>
              <a:rPr lang="en-US" sz="2200" dirty="0" err="1"/>
              <a:t>õpetamine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9269" y="2865120"/>
            <a:ext cx="10406743" cy="4345576"/>
          </a:xfrm>
        </p:spPr>
        <p:txBody>
          <a:bodyPr>
            <a:normAutofit/>
          </a:bodyPr>
          <a:lstStyle/>
          <a:p>
            <a:pPr marL="0" indent="0" hangingPunct="0">
              <a:buNone/>
            </a:pPr>
            <a:endParaRPr lang="ru-RU" dirty="0"/>
          </a:p>
          <a:p>
            <a:pPr hangingPunct="0"/>
            <a:r>
              <a:rPr lang="en-GB" b="1" dirty="0" err="1"/>
              <a:t>Meie</a:t>
            </a:r>
            <a:r>
              <a:rPr lang="en-GB" b="1" dirty="0"/>
              <a:t> </a:t>
            </a:r>
            <a:r>
              <a:rPr lang="en-GB" b="1" dirty="0" err="1"/>
              <a:t>valitud</a:t>
            </a:r>
            <a:r>
              <a:rPr lang="en-GB" b="1" dirty="0"/>
              <a:t> </a:t>
            </a:r>
            <a:r>
              <a:rPr lang="en-GB" b="1" dirty="0" err="1"/>
              <a:t>teemad</a:t>
            </a:r>
            <a:r>
              <a:rPr lang="en-GB" b="1" dirty="0"/>
              <a:t> 2023/2024 </a:t>
            </a:r>
            <a:r>
              <a:rPr lang="en-GB" b="1" dirty="0" err="1"/>
              <a:t>õppeaastal</a:t>
            </a:r>
            <a:r>
              <a:rPr lang="en-GB" b="1" dirty="0"/>
              <a:t> on</a:t>
            </a:r>
            <a:r>
              <a:rPr lang="en-GB" b="1" dirty="0" smtClean="0"/>
              <a:t>:</a:t>
            </a:r>
            <a:endParaRPr lang="ru-RU" dirty="0"/>
          </a:p>
          <a:p>
            <a:pPr lvl="0" hangingPunct="0"/>
            <a:r>
              <a:rPr lang="en-GB" dirty="0" err="1"/>
              <a:t>Liikumine</a:t>
            </a:r>
            <a:r>
              <a:rPr lang="en-GB" dirty="0"/>
              <a:t>.</a:t>
            </a:r>
            <a:endParaRPr lang="ru-RU" dirty="0"/>
          </a:p>
          <a:p>
            <a:pPr lvl="0" hangingPunct="0"/>
            <a:r>
              <a:rPr lang="en-GB" dirty="0" err="1"/>
              <a:t>Turvaline</a:t>
            </a:r>
            <a:r>
              <a:rPr lang="en-GB" dirty="0"/>
              <a:t> </a:t>
            </a:r>
            <a:r>
              <a:rPr lang="en-GB" dirty="0" err="1"/>
              <a:t>keskkond</a:t>
            </a:r>
            <a:r>
              <a:rPr lang="en-GB" dirty="0"/>
              <a:t>.</a:t>
            </a:r>
            <a:endParaRPr lang="ru-RU" dirty="0"/>
          </a:p>
          <a:p>
            <a:pPr lvl="0"/>
            <a:r>
              <a:rPr lang="et-EE" dirty="0"/>
              <a:t> Toit.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1426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96389"/>
            <a:ext cx="11278226" cy="775062"/>
          </a:xfrm>
        </p:spPr>
        <p:txBody>
          <a:bodyPr>
            <a:normAutofit fontScale="90000"/>
          </a:bodyPr>
          <a:lstStyle/>
          <a:p>
            <a:pPr lvl="0" algn="l" hangingPunct="0"/>
            <a:r>
              <a:rPr lang="et-EE" sz="2700" dirty="0"/>
              <a:t>Liikumine õues, </a:t>
            </a:r>
            <a:r>
              <a:rPr lang="et-EE" sz="2700" dirty="0" smtClean="0"/>
              <a:t>osal</a:t>
            </a:r>
            <a:r>
              <a:rPr lang="en-US" sz="2700" dirty="0" err="1" smtClean="0"/>
              <a:t>emine</a:t>
            </a:r>
            <a:r>
              <a:rPr lang="et-EE" sz="2700" dirty="0" smtClean="0"/>
              <a:t> </a:t>
            </a:r>
            <a:r>
              <a:rPr lang="et-EE" sz="2700" dirty="0"/>
              <a:t>projektis- 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t-EE" dirty="0" smtClean="0"/>
              <a:t>„</a:t>
            </a:r>
            <a:r>
              <a:rPr lang="et-EE" dirty="0"/>
              <a:t>Liigu loovalt, </a:t>
            </a:r>
            <a:r>
              <a:rPr lang="et-EE" dirty="0" smtClean="0"/>
              <a:t>armas </a:t>
            </a:r>
            <a:r>
              <a:rPr lang="et-EE" dirty="0"/>
              <a:t>Narva</a:t>
            </a:r>
            <a:r>
              <a:rPr lang="et-EE" dirty="0" smtClean="0"/>
              <a:t>!“</a:t>
            </a:r>
            <a:r>
              <a:rPr lang="en-US" dirty="0" smtClean="0"/>
              <a:t> </a:t>
            </a:r>
            <a:r>
              <a:rPr lang="et-EE" sz="2700" dirty="0" smtClean="0"/>
              <a:t>Rühm Lepatriinu</a:t>
            </a:r>
            <a:r>
              <a:rPr lang="ru-RU" dirty="0"/>
              <a:t/>
            </a:r>
            <a:br>
              <a:rPr lang="ru-RU" dirty="0"/>
            </a:br>
            <a:r>
              <a:rPr lang="et-EE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8340" y="823065"/>
            <a:ext cx="8638903" cy="4859383"/>
          </a:xfrm>
        </p:spPr>
      </p:pic>
      <p:pic>
        <p:nvPicPr>
          <p:cNvPr id="5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068" y="4019324"/>
            <a:ext cx="4941887" cy="277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65479"/>
              </p:ext>
            </p:extLst>
          </p:nvPr>
        </p:nvGraphicFramePr>
        <p:xfrm>
          <a:off x="8724741" y="149172"/>
          <a:ext cx="3937521" cy="2782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Acrobat Document" r:id="rId5" imgW="6415686" imgH="4533492" progId="Acrobat.Document.DC">
                  <p:embed/>
                </p:oleObj>
              </mc:Choice>
              <mc:Fallback>
                <p:oleObj name="Acrobat Document" r:id="rId5" imgW="6415686" imgH="4533492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724741" y="149172"/>
                        <a:ext cx="3937521" cy="27828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70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Возможно, это изображение 13 человек, люди играют в футбол и текст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915" y="15375"/>
            <a:ext cx="5503816" cy="680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95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490" y="1"/>
            <a:ext cx="6581592" cy="357051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3361509"/>
            <a:ext cx="6527800" cy="360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Возможно, это изображение текс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7" y="111488"/>
            <a:ext cx="3935413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3361509"/>
            <a:ext cx="84821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t-EE" dirty="0" smtClean="0"/>
          </a:p>
          <a:p>
            <a:r>
              <a:rPr lang="et-EE" sz="2400" dirty="0" smtClean="0"/>
              <a:t>„Liigu loovalt, armas Narva!“</a:t>
            </a:r>
            <a:r>
              <a:rPr lang="en-US" sz="2400" dirty="0" smtClean="0"/>
              <a:t> </a:t>
            </a:r>
            <a:r>
              <a:rPr lang="et-EE" sz="2400" dirty="0" smtClean="0"/>
              <a:t>Rühm Kastanike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3595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1306286"/>
          </a:xfrm>
        </p:spPr>
        <p:txBody>
          <a:bodyPr>
            <a:normAutofit/>
          </a:bodyPr>
          <a:lstStyle/>
          <a:p>
            <a:r>
              <a:rPr lang="et-EE" sz="2800" dirty="0" smtClean="0">
                <a:solidFill>
                  <a:srgbClr val="FFC000"/>
                </a:solidFill>
              </a:rPr>
              <a:t>Rühm Kõrvitsake</a:t>
            </a:r>
            <a:br>
              <a:rPr lang="et-EE" sz="2800" dirty="0" smtClean="0">
                <a:solidFill>
                  <a:srgbClr val="FFC000"/>
                </a:solidFill>
              </a:rPr>
            </a:br>
            <a:r>
              <a:rPr lang="et-EE" sz="2800" dirty="0" smtClean="0">
                <a:solidFill>
                  <a:srgbClr val="FFC000"/>
                </a:solidFill>
              </a:rPr>
              <a:t>28.09.23</a:t>
            </a:r>
            <a:endParaRPr lang="ru-RU" sz="2800" dirty="0">
              <a:solidFill>
                <a:srgbClr val="FFC000"/>
              </a:solidFill>
            </a:endParaRPr>
          </a:p>
        </p:txBody>
      </p:sp>
      <p:pic>
        <p:nvPicPr>
          <p:cNvPr id="2050" name="Picture 2" descr="Нет описания фото.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189" y="1959114"/>
            <a:ext cx="5195547" cy="519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Нет описания фото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34" y="0"/>
            <a:ext cx="3049777" cy="304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Нет описания фото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85" y="975633"/>
            <a:ext cx="5159315" cy="515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035778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128</TotalTime>
  <Words>380</Words>
  <Application>Microsoft Office PowerPoint</Application>
  <PresentationFormat>Широкоэкранный</PresentationFormat>
  <Paragraphs>78</Paragraphs>
  <Slides>14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Tw Cen MT</vt:lpstr>
      <vt:lpstr>Капля</vt:lpstr>
      <vt:lpstr>Картинка</vt:lpstr>
      <vt:lpstr>Acrobat Document</vt:lpstr>
      <vt:lpstr>Narva Cipollino Lasteaed Terviseedendus </vt:lpstr>
      <vt:lpstr>TEL Peamised eesmärgid </vt:lpstr>
      <vt:lpstr>Põhimõtted õppe-ja kasvatus tegevuse kavandamisel ja korraldamisel </vt:lpstr>
      <vt:lpstr>Õppe- ja kasvatustöö sisu:  </vt:lpstr>
      <vt:lpstr>TEL valdkonnad: füüsiline keskkond psühhosotsiaalne keskkond.  koostöö kogukonnaga  individuaalsete tervisealaste teadmiste ja oskuste õpetamine </vt:lpstr>
      <vt:lpstr>Liikumine õues, osalemine projektis-  „Liigu loovalt, armas Narva!“ Rühm Lepatriinu   </vt:lpstr>
      <vt:lpstr>Презентация PowerPoint</vt:lpstr>
      <vt:lpstr>Презентация PowerPoint</vt:lpstr>
      <vt:lpstr>Rühm Kõrvitsake 28.09.23</vt:lpstr>
      <vt:lpstr>Söögietikett 22.02.2023 – 27.03.2023</vt:lpstr>
      <vt:lpstr>Spordinädal 2023</vt:lpstr>
      <vt:lpstr>Toitumisuuring 2023  Eesmärk – Uurida ja hinnata toitumist lasteaias, suurendada “söödud” toidu hulka, selgitada välja “parimad” toidud.  </vt:lpstr>
      <vt:lpstr>Plastpudeli teine elu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Narva Cipollino Lasteaed Terviseedendus</dc:title>
  <dc:creator>admin</dc:creator>
  <cp:lastModifiedBy>admin</cp:lastModifiedBy>
  <cp:revision>11</cp:revision>
  <dcterms:created xsi:type="dcterms:W3CDTF">2024-01-11T10:19:58Z</dcterms:created>
  <dcterms:modified xsi:type="dcterms:W3CDTF">2024-01-25T11:42:34Z</dcterms:modified>
</cp:coreProperties>
</file>