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DG Jory Bold" panose="020B0604020202020204" charset="-78"/>
      <p:regular r:id="rId19"/>
    </p:embeddedFont>
    <p:embeddedFont>
      <p:font typeface="DG Jory" panose="020B0604020202020204" charset="-78"/>
      <p:regular r:id="rId20"/>
    </p:embeddedFont>
    <p:embeddedFont>
      <p:font typeface="True Typewriter" panose="020B0604020202020204" charset="0"/>
      <p:regular r:id="rId21"/>
    </p:embeddedFont>
    <p:embeddedFont>
      <p:font typeface="Playwrite US Trad" panose="020B0604020202020204" charset="0"/>
      <p:regular r:id="rId22"/>
    </p:embeddedFon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9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2.svg"/><Relationship Id="rId18" Type="http://schemas.openxmlformats.org/officeDocument/2006/relationships/hyperlink" Target="https://drive.google.com/file/d/19CRVg16-i4uKwpbbmGd-YbgvNIzBWOY0/view?usp=drivesdk" TargetMode="External"/><Relationship Id="rId3" Type="http://schemas.openxmlformats.org/officeDocument/2006/relationships/image" Target="../media/image64.svg"/><Relationship Id="rId7" Type="http://schemas.openxmlformats.org/officeDocument/2006/relationships/image" Target="../media/image66.svg"/><Relationship Id="rId12" Type="http://schemas.openxmlformats.org/officeDocument/2006/relationships/image" Target="../media/image41.png"/><Relationship Id="rId17" Type="http://schemas.openxmlformats.org/officeDocument/2006/relationships/image" Target="../media/image50.svg"/><Relationship Id="rId2" Type="http://schemas.openxmlformats.org/officeDocument/2006/relationships/image" Target="../media/image37.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0.svg"/><Relationship Id="rId5" Type="http://schemas.openxmlformats.org/officeDocument/2006/relationships/image" Target="../media/image74.svg"/><Relationship Id="rId15" Type="http://schemas.openxmlformats.org/officeDocument/2006/relationships/image" Target="../media/image7.sv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68.svg"/><Relationship Id="rId1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2.sv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0.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6.svg"/><Relationship Id="rId14"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4.png"/><Relationship Id="rId3" Type="http://schemas.openxmlformats.org/officeDocument/2006/relationships/image" Target="../media/image31.svg"/><Relationship Id="rId7" Type="http://schemas.openxmlformats.org/officeDocument/2006/relationships/image" Target="../media/image21.png"/><Relationship Id="rId12" Type="http://schemas.openxmlformats.org/officeDocument/2006/relationships/image" Target="../media/image4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8.sv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4.svg"/><Relationship Id="rId7" Type="http://schemas.openxmlformats.org/officeDocument/2006/relationships/image" Target="../media/image46.sv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0.svg"/><Relationship Id="rId5" Type="http://schemas.openxmlformats.org/officeDocument/2006/relationships/image" Target="../media/image42.sv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2.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24.png"/><Relationship Id="rId2" Type="http://schemas.openxmlformats.org/officeDocument/2006/relationships/image" Target="../media/image3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7.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59.svg"/><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70.sv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2.svg"/><Relationship Id="rId18" Type="http://schemas.openxmlformats.org/officeDocument/2006/relationships/hyperlink" Target="https://learningapps.org/display?v=phwgdu95524" TargetMode="External"/><Relationship Id="rId26" Type="http://schemas.openxmlformats.org/officeDocument/2006/relationships/hyperlink" Target="https://www.youtube.com/watch?v=Dus9ydEbi1k" TargetMode="External"/><Relationship Id="rId3" Type="http://schemas.openxmlformats.org/officeDocument/2006/relationships/image" Target="../media/image64.svg"/><Relationship Id="rId21" Type="http://schemas.openxmlformats.org/officeDocument/2006/relationships/hyperlink" Target="https://learningapps.org/display?v=pakt3yb1j24" TargetMode="External"/><Relationship Id="rId7" Type="http://schemas.openxmlformats.org/officeDocument/2006/relationships/image" Target="../media/image66.svg"/><Relationship Id="rId12" Type="http://schemas.openxmlformats.org/officeDocument/2006/relationships/image" Target="../media/image41.png"/><Relationship Id="rId17" Type="http://schemas.openxmlformats.org/officeDocument/2006/relationships/image" Target="../media/image50.svg"/><Relationship Id="rId25" Type="http://schemas.openxmlformats.org/officeDocument/2006/relationships/hyperlink" Target="https://www.youtube.com/watch?v=K8ybt29yBbQ" TargetMode="External"/><Relationship Id="rId2" Type="http://schemas.openxmlformats.org/officeDocument/2006/relationships/image" Target="../media/image37.png"/><Relationship Id="rId16" Type="http://schemas.openxmlformats.org/officeDocument/2006/relationships/image" Target="../media/image29.png"/><Relationship Id="rId20" Type="http://schemas.openxmlformats.org/officeDocument/2006/relationships/hyperlink" Target="https://www.youtube.com/watch?v=wWHqAJsebwE" TargetMode="Externa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0.svg"/><Relationship Id="rId24" Type="http://schemas.openxmlformats.org/officeDocument/2006/relationships/hyperlink" Target="https://www.youtube.com/watch?v=YpCxJ_g2lp8" TargetMode="External"/><Relationship Id="rId5" Type="http://schemas.openxmlformats.org/officeDocument/2006/relationships/image" Target="../media/image74.svg"/><Relationship Id="rId15" Type="http://schemas.openxmlformats.org/officeDocument/2006/relationships/image" Target="../media/image7.svg"/><Relationship Id="rId23" Type="http://schemas.openxmlformats.org/officeDocument/2006/relationships/hyperlink" Target="https://www.youtube.com/watch?v=dxuKmcPISTA" TargetMode="External"/><Relationship Id="rId10" Type="http://schemas.openxmlformats.org/officeDocument/2006/relationships/image" Target="../media/image40.png"/><Relationship Id="rId19" Type="http://schemas.openxmlformats.org/officeDocument/2006/relationships/hyperlink" Target="https://www.youtube.com/watch?v=Vs6tGgjwGqc" TargetMode="External"/><Relationship Id="rId4" Type="http://schemas.openxmlformats.org/officeDocument/2006/relationships/image" Target="../media/image42.png"/><Relationship Id="rId9" Type="http://schemas.openxmlformats.org/officeDocument/2006/relationships/image" Target="../media/image68.svg"/><Relationship Id="rId14" Type="http://schemas.openxmlformats.org/officeDocument/2006/relationships/image" Target="../media/image4.png"/><Relationship Id="rId22" Type="http://schemas.openxmlformats.org/officeDocument/2006/relationships/hyperlink" Target="https://kuulamineonkuld.ee" TargetMode="External"/><Relationship Id="rId27" Type="http://schemas.openxmlformats.org/officeDocument/2006/relationships/hyperlink" Target="https://kuulamineonkuld.ee/category/lasteaedadele/transport/"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7.svg"/><Relationship Id="rId3" Type="http://schemas.openxmlformats.org/officeDocument/2006/relationships/image" Target="../media/image76.svg"/><Relationship Id="rId7" Type="http://schemas.openxmlformats.org/officeDocument/2006/relationships/image" Target="../media/image5.svg"/><Relationship Id="rId12"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2.svg"/><Relationship Id="rId5" Type="http://schemas.openxmlformats.org/officeDocument/2006/relationships/image" Target="../media/image78.svg"/><Relationship Id="rId15" Type="http://schemas.openxmlformats.org/officeDocument/2006/relationships/image" Target="../media/image47.png"/><Relationship Id="rId10" Type="http://schemas.openxmlformats.org/officeDocument/2006/relationships/image" Target="../media/image24.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1287580" y="1028700"/>
            <a:ext cx="15712840" cy="8229600"/>
          </a:xfrm>
          <a:custGeom>
            <a:avLst/>
            <a:gdLst/>
            <a:ahLst/>
            <a:cxnLst/>
            <a:rect l="l" t="t" r="r" b="b"/>
            <a:pathLst>
              <a:path w="15712840" h="8229600">
                <a:moveTo>
                  <a:pt x="0" y="0"/>
                </a:moveTo>
                <a:lnTo>
                  <a:pt x="15712840" y="0"/>
                </a:lnTo>
                <a:lnTo>
                  <a:pt x="15712840" y="8229600"/>
                </a:lnTo>
                <a:lnTo>
                  <a:pt x="0" y="8229600"/>
                </a:lnTo>
                <a:lnTo>
                  <a:pt x="0" y="0"/>
                </a:lnTo>
                <a:close/>
              </a:path>
            </a:pathLst>
          </a:custGeom>
          <a:blipFill>
            <a:blip r:embed="rId2"/>
            <a:stretch>
              <a:fillRect/>
            </a:stretch>
          </a:blipFill>
        </p:spPr>
      </p:sp>
      <p:sp>
        <p:nvSpPr>
          <p:cNvPr id="3" name="Freeform 3"/>
          <p:cNvSpPr/>
          <p:nvPr/>
        </p:nvSpPr>
        <p:spPr>
          <a:xfrm rot="-536198">
            <a:off x="1727738" y="5861276"/>
            <a:ext cx="915986" cy="2039646"/>
          </a:xfrm>
          <a:custGeom>
            <a:avLst/>
            <a:gdLst/>
            <a:ahLst/>
            <a:cxnLst/>
            <a:rect l="l" t="t" r="r" b="b"/>
            <a:pathLst>
              <a:path w="915986" h="2039646">
                <a:moveTo>
                  <a:pt x="0" y="0"/>
                </a:moveTo>
                <a:lnTo>
                  <a:pt x="915986" y="0"/>
                </a:lnTo>
                <a:lnTo>
                  <a:pt x="915986" y="2039646"/>
                </a:lnTo>
                <a:lnTo>
                  <a:pt x="0" y="20396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738199" y="3515148"/>
            <a:ext cx="1640282" cy="1628352"/>
          </a:xfrm>
          <a:custGeom>
            <a:avLst/>
            <a:gdLst/>
            <a:ahLst/>
            <a:cxnLst/>
            <a:rect l="l" t="t" r="r" b="b"/>
            <a:pathLst>
              <a:path w="1640282" h="1628352">
                <a:moveTo>
                  <a:pt x="0" y="0"/>
                </a:moveTo>
                <a:lnTo>
                  <a:pt x="1640281" y="0"/>
                </a:lnTo>
                <a:lnTo>
                  <a:pt x="1640281" y="1628352"/>
                </a:lnTo>
                <a:lnTo>
                  <a:pt x="0" y="16283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796586" y="1821776"/>
            <a:ext cx="13108440" cy="4908465"/>
          </a:xfrm>
          <a:prstGeom prst="rect">
            <a:avLst/>
          </a:prstGeom>
        </p:spPr>
        <p:txBody>
          <a:bodyPr lIns="0" tIns="0" rIns="0" bIns="0" rtlCol="0" anchor="t">
            <a:spAutoFit/>
          </a:bodyPr>
          <a:lstStyle/>
          <a:p>
            <a:pPr algn="ctr">
              <a:lnSpc>
                <a:spcPts val="13942"/>
              </a:lnSpc>
              <a:spcBef>
                <a:spcPct val="0"/>
              </a:spcBef>
            </a:pPr>
            <a:r>
              <a:rPr lang="en-US" sz="9959">
                <a:solidFill>
                  <a:srgbClr val="4A71F6"/>
                </a:solidFill>
                <a:latin typeface="True Typewriter"/>
                <a:ea typeface="True Typewriter"/>
                <a:cs typeface="True Typewriter"/>
                <a:sym typeface="True Typewriter"/>
              </a:rPr>
              <a:t>RÜHM “LIBLIKAS”(6-7A.)</a:t>
            </a:r>
          </a:p>
          <a:p>
            <a:pPr algn="just">
              <a:lnSpc>
                <a:spcPts val="9518"/>
              </a:lnSpc>
              <a:spcBef>
                <a:spcPct val="0"/>
              </a:spcBef>
            </a:pPr>
            <a:r>
              <a:rPr lang="en-US" sz="6798">
                <a:solidFill>
                  <a:srgbClr val="4A71F6"/>
                </a:solidFill>
                <a:latin typeface="True Typewriter"/>
                <a:ea typeface="True Typewriter"/>
                <a:cs typeface="True Typewriter"/>
                <a:sym typeface="True Typewriter"/>
              </a:rPr>
              <a:t>ÕPETAJAD:</a:t>
            </a:r>
          </a:p>
          <a:p>
            <a:pPr algn="just">
              <a:lnSpc>
                <a:spcPts val="7138"/>
              </a:lnSpc>
              <a:spcBef>
                <a:spcPct val="0"/>
              </a:spcBef>
            </a:pPr>
            <a:r>
              <a:rPr lang="en-US" sz="5099">
                <a:solidFill>
                  <a:srgbClr val="4A71F6"/>
                </a:solidFill>
                <a:latin typeface="Playwrite US Trad"/>
                <a:ea typeface="Playwrite US Trad"/>
                <a:cs typeface="Playwrite US Trad"/>
                <a:sym typeface="Playwrite US Trad"/>
              </a:rPr>
              <a:t> Olga Belova</a:t>
            </a:r>
          </a:p>
          <a:p>
            <a:pPr algn="just">
              <a:lnSpc>
                <a:spcPts val="7138"/>
              </a:lnSpc>
              <a:spcBef>
                <a:spcPct val="0"/>
              </a:spcBef>
            </a:pPr>
            <a:r>
              <a:rPr lang="en-US" sz="5099">
                <a:solidFill>
                  <a:srgbClr val="4A71F6"/>
                </a:solidFill>
                <a:latin typeface="Playwrite US Trad"/>
                <a:ea typeface="Playwrite US Trad"/>
                <a:cs typeface="Playwrite US Trad"/>
                <a:sym typeface="Playwrite US Trad"/>
              </a:rPr>
              <a:t>Julia Kaidalova </a:t>
            </a:r>
          </a:p>
        </p:txBody>
      </p:sp>
      <p:sp>
        <p:nvSpPr>
          <p:cNvPr id="6" name="Freeform 6"/>
          <p:cNvSpPr/>
          <p:nvPr/>
        </p:nvSpPr>
        <p:spPr>
          <a:xfrm rot="-889329" flipH="1">
            <a:off x="-341896" y="8466295"/>
            <a:ext cx="2786150" cy="1242212"/>
          </a:xfrm>
          <a:custGeom>
            <a:avLst/>
            <a:gdLst/>
            <a:ahLst/>
            <a:cxnLst/>
            <a:rect l="l" t="t" r="r" b="b"/>
            <a:pathLst>
              <a:path w="2786150" h="1242212">
                <a:moveTo>
                  <a:pt x="2786151" y="0"/>
                </a:moveTo>
                <a:lnTo>
                  <a:pt x="0" y="0"/>
                </a:lnTo>
                <a:lnTo>
                  <a:pt x="0" y="1242212"/>
                </a:lnTo>
                <a:lnTo>
                  <a:pt x="2786151" y="1242212"/>
                </a:lnTo>
                <a:lnTo>
                  <a:pt x="2786151"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889329">
            <a:off x="14670875" y="815003"/>
            <a:ext cx="2786150" cy="1242212"/>
          </a:xfrm>
          <a:custGeom>
            <a:avLst/>
            <a:gdLst/>
            <a:ahLst/>
            <a:cxnLst/>
            <a:rect l="l" t="t" r="r" b="b"/>
            <a:pathLst>
              <a:path w="2786150" h="1242212">
                <a:moveTo>
                  <a:pt x="0" y="0"/>
                </a:moveTo>
                <a:lnTo>
                  <a:pt x="2786151" y="0"/>
                </a:lnTo>
                <a:lnTo>
                  <a:pt x="2786151" y="1242212"/>
                </a:lnTo>
                <a:lnTo>
                  <a:pt x="0" y="12422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713552">
            <a:off x="1189951" y="597521"/>
            <a:ext cx="1301807" cy="1482389"/>
          </a:xfrm>
          <a:custGeom>
            <a:avLst/>
            <a:gdLst/>
            <a:ahLst/>
            <a:cxnLst/>
            <a:rect l="l" t="t" r="r" b="b"/>
            <a:pathLst>
              <a:path w="1301807" h="1482389">
                <a:moveTo>
                  <a:pt x="0" y="0"/>
                </a:moveTo>
                <a:lnTo>
                  <a:pt x="1301808" y="0"/>
                </a:lnTo>
                <a:lnTo>
                  <a:pt x="1301808" y="1482390"/>
                </a:lnTo>
                <a:lnTo>
                  <a:pt x="0" y="148239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4250781">
            <a:off x="16428095" y="5414055"/>
            <a:ext cx="1662411" cy="2935825"/>
          </a:xfrm>
          <a:custGeom>
            <a:avLst/>
            <a:gdLst/>
            <a:ahLst/>
            <a:cxnLst/>
            <a:rect l="l" t="t" r="r" b="b"/>
            <a:pathLst>
              <a:path w="1662411" h="2935825">
                <a:moveTo>
                  <a:pt x="0" y="0"/>
                </a:moveTo>
                <a:lnTo>
                  <a:pt x="1662410" y="0"/>
                </a:lnTo>
                <a:lnTo>
                  <a:pt x="1662410" y="2935825"/>
                </a:lnTo>
                <a:lnTo>
                  <a:pt x="0" y="2935825"/>
                </a:lnTo>
                <a:lnTo>
                  <a:pt x="0" y="0"/>
                </a:lnTo>
                <a:close/>
              </a:path>
            </a:pathLst>
          </a:custGeom>
          <a:blipFill>
            <a:blip r:embed="rId11"/>
            <a:stretch>
              <a:fillRect/>
            </a:stretch>
          </a:blipFill>
        </p:spPr>
      </p:sp>
      <p:sp>
        <p:nvSpPr>
          <p:cNvPr id="10" name="Freeform 10"/>
          <p:cNvSpPr/>
          <p:nvPr/>
        </p:nvSpPr>
        <p:spPr>
          <a:xfrm>
            <a:off x="3342705" y="7021071"/>
            <a:ext cx="2780187" cy="2255427"/>
          </a:xfrm>
          <a:custGeom>
            <a:avLst/>
            <a:gdLst/>
            <a:ahLst/>
            <a:cxnLst/>
            <a:rect l="l" t="t" r="r" b="b"/>
            <a:pathLst>
              <a:path w="2780187" h="2255427">
                <a:moveTo>
                  <a:pt x="0" y="0"/>
                </a:moveTo>
                <a:lnTo>
                  <a:pt x="2780188" y="0"/>
                </a:lnTo>
                <a:lnTo>
                  <a:pt x="2780188" y="2255427"/>
                </a:lnTo>
                <a:lnTo>
                  <a:pt x="0" y="2255427"/>
                </a:lnTo>
                <a:lnTo>
                  <a:pt x="0" y="0"/>
                </a:lnTo>
                <a:close/>
              </a:path>
            </a:pathLst>
          </a:custGeom>
          <a:blipFill>
            <a:blip r:embed="rId12"/>
            <a:stretch>
              <a:fillRect/>
            </a:stretch>
          </a:blipFill>
        </p:spPr>
      </p:sp>
      <p:sp>
        <p:nvSpPr>
          <p:cNvPr id="11" name="Freeform 11"/>
          <p:cNvSpPr/>
          <p:nvPr/>
        </p:nvSpPr>
        <p:spPr>
          <a:xfrm rot="2937352">
            <a:off x="-970617" y="1403892"/>
            <a:ext cx="3268344" cy="2174935"/>
          </a:xfrm>
          <a:custGeom>
            <a:avLst/>
            <a:gdLst/>
            <a:ahLst/>
            <a:cxnLst/>
            <a:rect l="l" t="t" r="r" b="b"/>
            <a:pathLst>
              <a:path w="3268344" h="2174935">
                <a:moveTo>
                  <a:pt x="0" y="0"/>
                </a:moveTo>
                <a:lnTo>
                  <a:pt x="3268345" y="0"/>
                </a:lnTo>
                <a:lnTo>
                  <a:pt x="3268345" y="2174935"/>
                </a:lnTo>
                <a:lnTo>
                  <a:pt x="0" y="217493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5378480" y="8860598"/>
            <a:ext cx="4078743" cy="3074352"/>
          </a:xfrm>
          <a:custGeom>
            <a:avLst/>
            <a:gdLst/>
            <a:ahLst/>
            <a:cxnLst/>
            <a:rect l="l" t="t" r="r" b="b"/>
            <a:pathLst>
              <a:path w="4078743" h="3074352">
                <a:moveTo>
                  <a:pt x="0" y="0"/>
                </a:moveTo>
                <a:lnTo>
                  <a:pt x="4078743" y="0"/>
                </a:lnTo>
                <a:lnTo>
                  <a:pt x="4078743" y="3074352"/>
                </a:lnTo>
                <a:lnTo>
                  <a:pt x="0" y="3074352"/>
                </a:lnTo>
                <a:lnTo>
                  <a:pt x="0" y="0"/>
                </a:lnTo>
                <a:close/>
              </a:path>
            </a:pathLst>
          </a:custGeom>
          <a:blipFill>
            <a:blip r:embed="rId15"/>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482023" y="987736"/>
            <a:ext cx="17323955" cy="7748532"/>
          </a:xfrm>
          <a:custGeom>
            <a:avLst/>
            <a:gdLst/>
            <a:ahLst/>
            <a:cxnLst/>
            <a:rect l="l" t="t" r="r" b="b"/>
            <a:pathLst>
              <a:path w="17323955" h="7748532">
                <a:moveTo>
                  <a:pt x="0" y="0"/>
                </a:moveTo>
                <a:lnTo>
                  <a:pt x="17323954" y="0"/>
                </a:lnTo>
                <a:lnTo>
                  <a:pt x="17323954" y="7748533"/>
                </a:lnTo>
                <a:lnTo>
                  <a:pt x="0" y="77485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887409" y="8230206"/>
            <a:ext cx="958566" cy="1555196"/>
          </a:xfrm>
          <a:custGeom>
            <a:avLst/>
            <a:gdLst/>
            <a:ahLst/>
            <a:cxnLst/>
            <a:rect l="l" t="t" r="r" b="b"/>
            <a:pathLst>
              <a:path w="958566" h="1555196">
                <a:moveTo>
                  <a:pt x="0" y="0"/>
                </a:moveTo>
                <a:lnTo>
                  <a:pt x="958566" y="0"/>
                </a:lnTo>
                <a:lnTo>
                  <a:pt x="958566" y="1555196"/>
                </a:lnTo>
                <a:lnTo>
                  <a:pt x="0" y="15551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9482366" flipH="1">
            <a:off x="5554016" y="7113006"/>
            <a:ext cx="1038109" cy="792738"/>
          </a:xfrm>
          <a:custGeom>
            <a:avLst/>
            <a:gdLst/>
            <a:ahLst/>
            <a:cxnLst/>
            <a:rect l="l" t="t" r="r" b="b"/>
            <a:pathLst>
              <a:path w="1038109" h="792738">
                <a:moveTo>
                  <a:pt x="1038110" y="0"/>
                </a:moveTo>
                <a:lnTo>
                  <a:pt x="0" y="0"/>
                </a:lnTo>
                <a:lnTo>
                  <a:pt x="0" y="792738"/>
                </a:lnTo>
                <a:lnTo>
                  <a:pt x="1038110" y="792738"/>
                </a:lnTo>
                <a:lnTo>
                  <a:pt x="103811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73493" y="6698986"/>
            <a:ext cx="3740727" cy="4114800"/>
          </a:xfrm>
          <a:custGeom>
            <a:avLst/>
            <a:gdLst/>
            <a:ahLst/>
            <a:cxnLst/>
            <a:rect l="l" t="t" r="r" b="b"/>
            <a:pathLst>
              <a:path w="3740727" h="4114800">
                <a:moveTo>
                  <a:pt x="0" y="0"/>
                </a:moveTo>
                <a:lnTo>
                  <a:pt x="3740728" y="0"/>
                </a:lnTo>
                <a:lnTo>
                  <a:pt x="374072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6309026" y="8230206"/>
            <a:ext cx="1713219" cy="2270531"/>
          </a:xfrm>
          <a:custGeom>
            <a:avLst/>
            <a:gdLst/>
            <a:ahLst/>
            <a:cxnLst/>
            <a:rect l="l" t="t" r="r" b="b"/>
            <a:pathLst>
              <a:path w="1713219" h="2270531">
                <a:moveTo>
                  <a:pt x="0" y="0"/>
                </a:moveTo>
                <a:lnTo>
                  <a:pt x="1713218" y="0"/>
                </a:lnTo>
                <a:lnTo>
                  <a:pt x="1713218" y="2270530"/>
                </a:lnTo>
                <a:lnTo>
                  <a:pt x="0" y="22705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6217717" y="652205"/>
            <a:ext cx="1345134" cy="1430994"/>
          </a:xfrm>
          <a:custGeom>
            <a:avLst/>
            <a:gdLst/>
            <a:ahLst/>
            <a:cxnLst/>
            <a:rect l="l" t="t" r="r" b="b"/>
            <a:pathLst>
              <a:path w="1345134" h="1430994">
                <a:moveTo>
                  <a:pt x="0" y="0"/>
                </a:moveTo>
                <a:lnTo>
                  <a:pt x="1345134" y="0"/>
                </a:lnTo>
                <a:lnTo>
                  <a:pt x="1345134" y="1430994"/>
                </a:lnTo>
                <a:lnTo>
                  <a:pt x="0" y="14309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889329" flipH="1">
            <a:off x="-364375" y="4522394"/>
            <a:ext cx="2786150" cy="1242212"/>
          </a:xfrm>
          <a:custGeom>
            <a:avLst/>
            <a:gdLst/>
            <a:ahLst/>
            <a:cxnLst/>
            <a:rect l="l" t="t" r="r" b="b"/>
            <a:pathLst>
              <a:path w="2786150" h="1242212">
                <a:moveTo>
                  <a:pt x="2786150" y="0"/>
                </a:moveTo>
                <a:lnTo>
                  <a:pt x="0" y="0"/>
                </a:lnTo>
                <a:lnTo>
                  <a:pt x="0" y="1242212"/>
                </a:lnTo>
                <a:lnTo>
                  <a:pt x="2786150" y="1242212"/>
                </a:lnTo>
                <a:lnTo>
                  <a:pt x="278615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rot="-1303906">
            <a:off x="-1817753" y="2919899"/>
            <a:ext cx="4325725" cy="2194322"/>
          </a:xfrm>
          <a:custGeom>
            <a:avLst/>
            <a:gdLst/>
            <a:ahLst/>
            <a:cxnLst/>
            <a:rect l="l" t="t" r="r" b="b"/>
            <a:pathLst>
              <a:path w="4325725" h="2194322">
                <a:moveTo>
                  <a:pt x="0" y="0"/>
                </a:moveTo>
                <a:lnTo>
                  <a:pt x="4325725" y="0"/>
                </a:lnTo>
                <a:lnTo>
                  <a:pt x="4325725" y="2194322"/>
                </a:lnTo>
                <a:lnTo>
                  <a:pt x="0" y="219432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TextBox 10"/>
          <p:cNvSpPr txBox="1"/>
          <p:nvPr/>
        </p:nvSpPr>
        <p:spPr>
          <a:xfrm>
            <a:off x="2859614" y="1310552"/>
            <a:ext cx="3972722" cy="5628586"/>
          </a:xfrm>
          <a:prstGeom prst="rect">
            <a:avLst/>
          </a:prstGeom>
        </p:spPr>
        <p:txBody>
          <a:bodyPr lIns="0" tIns="0" rIns="0" bIns="0" rtlCol="0" anchor="t">
            <a:spAutoFit/>
          </a:bodyPr>
          <a:lstStyle/>
          <a:p>
            <a:pPr marL="0" lvl="0" indent="0" algn="l">
              <a:lnSpc>
                <a:spcPts val="3397"/>
              </a:lnSpc>
              <a:spcBef>
                <a:spcPct val="0"/>
              </a:spcBef>
            </a:pPr>
            <a:r>
              <a:rPr lang="en-US" sz="2427" b="1" u="sng" strike="noStrike">
                <a:solidFill>
                  <a:srgbClr val="4A71F6"/>
                </a:solidFill>
                <a:latin typeface="DG Jory Bold"/>
                <a:ea typeface="DG Jory Bold"/>
                <a:cs typeface="DG Jory Bold"/>
                <a:sym typeface="DG Jory Bold"/>
              </a:rPr>
              <a:t>Laste refleksioon :</a:t>
            </a:r>
          </a:p>
          <a:p>
            <a:pPr marL="0" lvl="0" indent="0" algn="l">
              <a:lnSpc>
                <a:spcPts val="2977"/>
              </a:lnSpc>
              <a:spcBef>
                <a:spcPct val="0"/>
              </a:spcBef>
            </a:pPr>
            <a:endParaRPr lang="en-US" sz="2427" b="1" u="sng" strike="noStrike">
              <a:solidFill>
                <a:srgbClr val="4A71F6"/>
              </a:solidFill>
              <a:latin typeface="DG Jory Bold"/>
              <a:ea typeface="DG Jory Bold"/>
              <a:cs typeface="DG Jory Bold"/>
              <a:sym typeface="DG Jory Bold"/>
            </a:endParaRPr>
          </a:p>
          <a:p>
            <a:pPr marL="0" lvl="0" indent="0" algn="l">
              <a:lnSpc>
                <a:spcPts val="2977"/>
              </a:lnSpc>
              <a:spcBef>
                <a:spcPct val="0"/>
              </a:spcBef>
            </a:pPr>
            <a:r>
              <a:rPr lang="en-US" sz="2127" u="none" strike="noStrike">
                <a:solidFill>
                  <a:srgbClr val="4A71F6"/>
                </a:solidFill>
                <a:latin typeface="DG Jory"/>
                <a:ea typeface="DG Jory"/>
                <a:cs typeface="DG Jory"/>
                <a:sym typeface="DG Jory"/>
              </a:rPr>
              <a:t>Lapsed õppisid,et igal ametil on oma kindlad ülesanded ja tähtis roll. Said teadmisi, kuidas inimesed erinevates ametites töötavad ja aitavad teisi. Õppisid koostööd tegema ja oma ideid jagama.</a:t>
            </a:r>
          </a:p>
          <a:p>
            <a:pPr marL="0" lvl="0" indent="0" algn="l">
              <a:lnSpc>
                <a:spcPts val="2977"/>
              </a:lnSpc>
              <a:spcBef>
                <a:spcPct val="0"/>
              </a:spcBef>
            </a:pPr>
            <a:r>
              <a:rPr lang="en-US" sz="2127" u="none" strike="noStrike">
                <a:solidFill>
                  <a:srgbClr val="4A71F6"/>
                </a:solidFill>
                <a:latin typeface="DG Jory"/>
                <a:ea typeface="DG Jory"/>
                <a:cs typeface="DG Jory"/>
                <a:sym typeface="DG Jory"/>
              </a:rPr>
              <a:t>Laiendasid sõnavara, milliseid tööriistu kasutatakse einevates ametites ja mida nende abil saab teha. Avastasid, et ametid on väga erinevad ja kõigil on oluline osa ühiskonnas.</a:t>
            </a:r>
          </a:p>
          <a:p>
            <a:pPr marL="0" lvl="0" indent="0" algn="l">
              <a:lnSpc>
                <a:spcPts val="2977"/>
              </a:lnSpc>
              <a:spcBef>
                <a:spcPct val="0"/>
              </a:spcBef>
            </a:pPr>
            <a:endParaRPr lang="en-US" sz="2127" u="none" strike="noStrike">
              <a:solidFill>
                <a:srgbClr val="4A71F6"/>
              </a:solidFill>
              <a:latin typeface="DG Jory"/>
              <a:ea typeface="DG Jory"/>
              <a:cs typeface="DG Jory"/>
              <a:sym typeface="DG Jory"/>
            </a:endParaRPr>
          </a:p>
        </p:txBody>
      </p:sp>
      <p:sp>
        <p:nvSpPr>
          <p:cNvPr id="11" name="TextBox 11"/>
          <p:cNvSpPr txBox="1"/>
          <p:nvPr/>
        </p:nvSpPr>
        <p:spPr>
          <a:xfrm>
            <a:off x="7232386" y="1301027"/>
            <a:ext cx="9375079" cy="6962194"/>
          </a:xfrm>
          <a:prstGeom prst="rect">
            <a:avLst/>
          </a:prstGeom>
        </p:spPr>
        <p:txBody>
          <a:bodyPr lIns="0" tIns="0" rIns="0" bIns="0" rtlCol="0" anchor="t">
            <a:spAutoFit/>
          </a:bodyPr>
          <a:lstStyle/>
          <a:p>
            <a:pPr marL="0" lvl="0" indent="0" algn="l">
              <a:lnSpc>
                <a:spcPts val="3462"/>
              </a:lnSpc>
              <a:spcBef>
                <a:spcPct val="0"/>
              </a:spcBef>
            </a:pPr>
            <a:r>
              <a:rPr lang="en-US" sz="2472" b="1" u="sng">
                <a:solidFill>
                  <a:srgbClr val="4A71F6"/>
                </a:solidFill>
                <a:latin typeface="DG Jory Bold"/>
                <a:ea typeface="DG Jory Bold"/>
                <a:cs typeface="DG Jory Bold"/>
                <a:sym typeface="DG Jory Bold"/>
              </a:rPr>
              <a:t>Õpetajate </a:t>
            </a:r>
            <a:r>
              <a:rPr lang="en-US" sz="2472" b="1" u="sng" strike="noStrike">
                <a:solidFill>
                  <a:srgbClr val="4A71F6"/>
                </a:solidFill>
                <a:latin typeface="DG Jory Bold"/>
                <a:ea typeface="DG Jory Bold"/>
                <a:cs typeface="DG Jory Bold"/>
                <a:sym typeface="DG Jory Bold"/>
              </a:rPr>
              <a:t>refleksioon :</a:t>
            </a:r>
          </a:p>
          <a:p>
            <a:pPr marL="0" lvl="0" indent="0" algn="l">
              <a:lnSpc>
                <a:spcPts val="2902"/>
              </a:lnSpc>
              <a:spcBef>
                <a:spcPct val="0"/>
              </a:spcBef>
            </a:pPr>
            <a:r>
              <a:rPr lang="en-US" sz="2072" u="sng" strike="noStrike">
                <a:solidFill>
                  <a:srgbClr val="4A71F6"/>
                </a:solidFill>
                <a:latin typeface="DG Jory"/>
                <a:ea typeface="DG Jory"/>
                <a:cs typeface="DG Jory"/>
                <a:sym typeface="DG Jory"/>
                <a:hlinkClick r:id="rId18" tooltip="https://drive.google.com/file/d/19CRVg16-i4uKwpbbmGd-YbgvNIzBWOY0/view?usp=drivesdk"/>
              </a:rPr>
              <a:t>﻿https://drive.google.</a:t>
            </a:r>
            <a:r>
              <a:rPr lang="en-US" sz="2072" u="sng" strike="noStrike">
                <a:solidFill>
                  <a:srgbClr val="4A71F6"/>
                </a:solidFill>
                <a:latin typeface="DG Jory"/>
                <a:ea typeface="DG Jory"/>
                <a:cs typeface="DG Jory"/>
                <a:sym typeface="DG Jory"/>
                <a:hlinkClick r:id="rId18" tooltip="https://drive.google.com/file/d/19CRVg16-i4uKwpbbmGd-YbgvNIzBWOY0/view?usp=drivesdk"/>
              </a:rPr>
              <a:t>c</a:t>
            </a:r>
            <a:r>
              <a:rPr lang="en-US" sz="2072" u="sng" strike="noStrike">
                <a:solidFill>
                  <a:srgbClr val="4A71F6"/>
                </a:solidFill>
                <a:latin typeface="DG Jory"/>
                <a:ea typeface="DG Jory"/>
                <a:cs typeface="DG Jory"/>
                <a:sym typeface="DG Jory"/>
                <a:hlinkClick r:id="rId18" tooltip="https://drive.google.com/file/d/19CRVg16-i4uKwpbbmGd-YbgvNIzBWOY0/view?usp=drivesdk"/>
              </a:rPr>
              <a:t>om/file/d/19CRVg16-i4uKwpbbmGd-YbgvNIzBWOY0/view?usp=drivesdk</a:t>
            </a:r>
          </a:p>
          <a:p>
            <a:pPr marL="447533" lvl="1" indent="-223767" algn="l">
              <a:lnSpc>
                <a:spcPts val="2902"/>
              </a:lnSpc>
              <a:spcBef>
                <a:spcPct val="0"/>
              </a:spcBef>
              <a:buFont typeface="Arial"/>
              <a:buChar char="•"/>
            </a:pPr>
            <a:r>
              <a:rPr lang="en-US" sz="2072" u="none" strike="noStrike">
                <a:solidFill>
                  <a:srgbClr val="4A71F6"/>
                </a:solidFill>
                <a:latin typeface="DG Jory"/>
                <a:ea typeface="DG Jory"/>
                <a:cs typeface="DG Jory"/>
                <a:sym typeface="DG Jory"/>
              </a:rPr>
              <a:t>Projektõppe protsessis õppisime paremini mõistma, kuidas siduda laste loomulikku uudishimu õpitegevustega. Saime uusi teadmisi laste huvide suunamisest ja nende kaasamisest läbi mängu, loovtegevuste ja praktiliste kogemuste.</a:t>
            </a:r>
          </a:p>
          <a:p>
            <a:pPr marL="447533" lvl="1" indent="-223767" algn="l">
              <a:lnSpc>
                <a:spcPts val="2902"/>
              </a:lnSpc>
              <a:spcBef>
                <a:spcPct val="0"/>
              </a:spcBef>
              <a:buFont typeface="Arial"/>
              <a:buChar char="•"/>
            </a:pPr>
            <a:r>
              <a:rPr lang="en-US" sz="2072" u="none" strike="noStrike">
                <a:solidFill>
                  <a:srgbClr val="4A71F6"/>
                </a:solidFill>
                <a:latin typeface="DG Jory"/>
                <a:ea typeface="DG Jory"/>
                <a:cs typeface="DG Jory"/>
                <a:sym typeface="DG Jory"/>
              </a:rPr>
              <a:t>Lapsed tegid omavahel rühmatööd, mis arendas nende koostööoskusi ja empaatiat. Kogesime, et laste kaasamine aktiivsesse õppimisse läbi mängulise lähenemise toob kaasa parema keskendumisvõime ja suurema huvi õpitava teema vastu. Näiteks, kui lapsed said ise materjale valida ja oma ideid ellu viia, muutusid nad enesekindlamaks ja loovamaks. Saime ka kogemuse, et paindlik ajaplaneerimine on projektõppe edukuse võtmetegur.</a:t>
            </a:r>
          </a:p>
          <a:p>
            <a:pPr marL="447533" lvl="1" indent="-223767" algn="l">
              <a:lnSpc>
                <a:spcPts val="2902"/>
              </a:lnSpc>
              <a:spcBef>
                <a:spcPct val="0"/>
              </a:spcBef>
              <a:buFont typeface="Arial"/>
              <a:buChar char="•"/>
            </a:pPr>
            <a:r>
              <a:rPr lang="en-US" sz="2072" u="none" strike="noStrike">
                <a:solidFill>
                  <a:srgbClr val="4A71F6"/>
                </a:solidFill>
                <a:latin typeface="DG Jory"/>
                <a:ea typeface="DG Jory"/>
                <a:cs typeface="DG Jory"/>
                <a:sym typeface="DG Jory"/>
              </a:rPr>
              <a:t>Projektis õnnestus hästi praktiliste ja loovate tegevuste korraldamine, mis pakkusid lastele vaheldusrikkust ja entusiasmi.</a:t>
            </a:r>
          </a:p>
          <a:p>
            <a:pPr marL="447533" lvl="1" indent="-223767" algn="l">
              <a:lnSpc>
                <a:spcPts val="2902"/>
              </a:lnSpc>
              <a:spcBef>
                <a:spcPct val="0"/>
              </a:spcBef>
              <a:buFont typeface="Arial"/>
              <a:buChar char="•"/>
            </a:pPr>
            <a:r>
              <a:rPr lang="en-US" sz="2072" u="none" strike="noStrike">
                <a:solidFill>
                  <a:srgbClr val="4A71F6"/>
                </a:solidFill>
                <a:latin typeface="DG Jory"/>
                <a:ea typeface="DG Jory"/>
                <a:cs typeface="DG Jory"/>
                <a:sym typeface="DG Jory"/>
              </a:rPr>
              <a:t>Ebaõnnestumistena tooksime välja ajapuuduse ja raskused laste huvide ühtlustamises.</a:t>
            </a:r>
          </a:p>
          <a:p>
            <a:pPr marL="447533" lvl="1" indent="-223767" algn="l">
              <a:lnSpc>
                <a:spcPts val="2902"/>
              </a:lnSpc>
              <a:spcBef>
                <a:spcPct val="0"/>
              </a:spcBef>
              <a:buFont typeface="Arial"/>
              <a:buChar char="•"/>
            </a:pPr>
            <a:r>
              <a:rPr lang="en-US" sz="2072" u="none" strike="noStrike">
                <a:solidFill>
                  <a:srgbClr val="4A71F6"/>
                </a:solidFill>
                <a:latin typeface="DG Jory"/>
                <a:ea typeface="DG Jory"/>
                <a:cs typeface="DG Jory"/>
                <a:sym typeface="DG Jory"/>
              </a:rPr>
              <a:t>Lasteaia ruumid osutusid projektõppe jaoks mitmekülgselt kasutatavaks, samuti välitegevused,nagu õppekäigud pakkusid lastele eriti palju põnevust.</a:t>
            </a:r>
          </a:p>
          <a:p>
            <a:pPr marL="0" lvl="0" indent="0" algn="l">
              <a:lnSpc>
                <a:spcPts val="2902"/>
              </a:lnSpc>
              <a:spcBef>
                <a:spcPct val="0"/>
              </a:spcBef>
            </a:pPr>
            <a:endParaRPr lang="en-US" sz="2072" u="none" strike="noStrike">
              <a:solidFill>
                <a:srgbClr val="4A71F6"/>
              </a:solidFill>
              <a:latin typeface="DG Jory"/>
              <a:ea typeface="DG Jory"/>
              <a:cs typeface="DG Jory"/>
              <a:sym typeface="DG Jory"/>
            </a:endParaRPr>
          </a:p>
        </p:txBody>
      </p:sp>
      <p:sp>
        <p:nvSpPr>
          <p:cNvPr id="12" name="Freeform 12"/>
          <p:cNvSpPr/>
          <p:nvPr/>
        </p:nvSpPr>
        <p:spPr>
          <a:xfrm rot="-9482366" flipH="1">
            <a:off x="10387307" y="8921736"/>
            <a:ext cx="1038109" cy="792738"/>
          </a:xfrm>
          <a:custGeom>
            <a:avLst/>
            <a:gdLst/>
            <a:ahLst/>
            <a:cxnLst/>
            <a:rect l="l" t="t" r="r" b="b"/>
            <a:pathLst>
              <a:path w="1038109" h="792738">
                <a:moveTo>
                  <a:pt x="1038109" y="0"/>
                </a:moveTo>
                <a:lnTo>
                  <a:pt x="0" y="0"/>
                </a:lnTo>
                <a:lnTo>
                  <a:pt x="0" y="792738"/>
                </a:lnTo>
                <a:lnTo>
                  <a:pt x="1038109" y="792738"/>
                </a:lnTo>
                <a:lnTo>
                  <a:pt x="1038109"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105351" y="362400"/>
            <a:ext cx="5894236" cy="4420677"/>
          </a:xfrm>
          <a:custGeom>
            <a:avLst/>
            <a:gdLst/>
            <a:ahLst/>
            <a:cxnLst/>
            <a:rect l="l" t="t" r="r" b="b"/>
            <a:pathLst>
              <a:path w="5894236" h="4420677">
                <a:moveTo>
                  <a:pt x="0" y="0"/>
                </a:moveTo>
                <a:lnTo>
                  <a:pt x="5894237" y="0"/>
                </a:lnTo>
                <a:lnTo>
                  <a:pt x="5894237" y="4420677"/>
                </a:lnTo>
                <a:lnTo>
                  <a:pt x="0" y="4420677"/>
                </a:lnTo>
                <a:lnTo>
                  <a:pt x="0" y="0"/>
                </a:lnTo>
                <a:close/>
              </a:path>
            </a:pathLst>
          </a:custGeom>
          <a:blipFill>
            <a:blip r:embed="rId2"/>
            <a:stretch>
              <a:fillRect/>
            </a:stretch>
          </a:blipFill>
        </p:spPr>
      </p:sp>
      <p:sp>
        <p:nvSpPr>
          <p:cNvPr id="3" name="Freeform 3"/>
          <p:cNvSpPr/>
          <p:nvPr/>
        </p:nvSpPr>
        <p:spPr>
          <a:xfrm>
            <a:off x="6194414" y="377190"/>
            <a:ext cx="5929636" cy="4450258"/>
          </a:xfrm>
          <a:custGeom>
            <a:avLst/>
            <a:gdLst/>
            <a:ahLst/>
            <a:cxnLst/>
            <a:rect l="l" t="t" r="r" b="b"/>
            <a:pathLst>
              <a:path w="5929636" h="4450258">
                <a:moveTo>
                  <a:pt x="0" y="0"/>
                </a:moveTo>
                <a:lnTo>
                  <a:pt x="5929636" y="0"/>
                </a:lnTo>
                <a:lnTo>
                  <a:pt x="5929636" y="4450258"/>
                </a:lnTo>
                <a:lnTo>
                  <a:pt x="0" y="4450258"/>
                </a:lnTo>
                <a:lnTo>
                  <a:pt x="0" y="0"/>
                </a:lnTo>
                <a:close/>
              </a:path>
            </a:pathLst>
          </a:custGeom>
          <a:blipFill>
            <a:blip r:embed="rId3"/>
            <a:stretch>
              <a:fillRect/>
            </a:stretch>
          </a:blipFill>
        </p:spPr>
      </p:sp>
      <p:sp>
        <p:nvSpPr>
          <p:cNvPr id="4" name="Freeform 4"/>
          <p:cNvSpPr/>
          <p:nvPr/>
        </p:nvSpPr>
        <p:spPr>
          <a:xfrm>
            <a:off x="12220880" y="406771"/>
            <a:ext cx="5898307" cy="4420677"/>
          </a:xfrm>
          <a:custGeom>
            <a:avLst/>
            <a:gdLst/>
            <a:ahLst/>
            <a:cxnLst/>
            <a:rect l="l" t="t" r="r" b="b"/>
            <a:pathLst>
              <a:path w="5898307" h="4420677">
                <a:moveTo>
                  <a:pt x="0" y="0"/>
                </a:moveTo>
                <a:lnTo>
                  <a:pt x="5898307" y="0"/>
                </a:lnTo>
                <a:lnTo>
                  <a:pt x="5898307" y="4420677"/>
                </a:lnTo>
                <a:lnTo>
                  <a:pt x="0" y="4420677"/>
                </a:lnTo>
                <a:lnTo>
                  <a:pt x="0" y="0"/>
                </a:lnTo>
                <a:close/>
              </a:path>
            </a:pathLst>
          </a:custGeom>
          <a:blipFill>
            <a:blip r:embed="rId4"/>
            <a:stretch>
              <a:fillRect/>
            </a:stretch>
          </a:blipFill>
        </p:spPr>
      </p:sp>
      <p:sp>
        <p:nvSpPr>
          <p:cNvPr id="5" name="Freeform 5"/>
          <p:cNvSpPr/>
          <p:nvPr/>
        </p:nvSpPr>
        <p:spPr>
          <a:xfrm>
            <a:off x="105351" y="5376045"/>
            <a:ext cx="5795815" cy="4346861"/>
          </a:xfrm>
          <a:custGeom>
            <a:avLst/>
            <a:gdLst/>
            <a:ahLst/>
            <a:cxnLst/>
            <a:rect l="l" t="t" r="r" b="b"/>
            <a:pathLst>
              <a:path w="5795815" h="4346861">
                <a:moveTo>
                  <a:pt x="0" y="0"/>
                </a:moveTo>
                <a:lnTo>
                  <a:pt x="5795815" y="0"/>
                </a:lnTo>
                <a:lnTo>
                  <a:pt x="5795815" y="4346861"/>
                </a:lnTo>
                <a:lnTo>
                  <a:pt x="0" y="4346861"/>
                </a:lnTo>
                <a:lnTo>
                  <a:pt x="0" y="0"/>
                </a:lnTo>
                <a:close/>
              </a:path>
            </a:pathLst>
          </a:custGeom>
          <a:blipFill>
            <a:blip r:embed="rId5"/>
            <a:stretch>
              <a:fillRect/>
            </a:stretch>
          </a:blipFill>
        </p:spPr>
      </p:sp>
      <p:sp>
        <p:nvSpPr>
          <p:cNvPr id="6" name="Freeform 6"/>
          <p:cNvSpPr/>
          <p:nvPr/>
        </p:nvSpPr>
        <p:spPr>
          <a:xfrm>
            <a:off x="6223698" y="5376045"/>
            <a:ext cx="5871068" cy="4397454"/>
          </a:xfrm>
          <a:custGeom>
            <a:avLst/>
            <a:gdLst/>
            <a:ahLst/>
            <a:cxnLst/>
            <a:rect l="l" t="t" r="r" b="b"/>
            <a:pathLst>
              <a:path w="5871068" h="4397454">
                <a:moveTo>
                  <a:pt x="0" y="0"/>
                </a:moveTo>
                <a:lnTo>
                  <a:pt x="5871069" y="0"/>
                </a:lnTo>
                <a:lnTo>
                  <a:pt x="5871069" y="4397454"/>
                </a:lnTo>
                <a:lnTo>
                  <a:pt x="0" y="4397454"/>
                </a:lnTo>
                <a:lnTo>
                  <a:pt x="0" y="0"/>
                </a:lnTo>
                <a:close/>
              </a:path>
            </a:pathLst>
          </a:custGeom>
          <a:blipFill>
            <a:blip r:embed="rId6"/>
            <a:stretch>
              <a:fillRect/>
            </a:stretch>
          </a:blipFill>
        </p:spPr>
      </p:sp>
      <p:sp>
        <p:nvSpPr>
          <p:cNvPr id="7" name="Freeform 7"/>
          <p:cNvSpPr/>
          <p:nvPr/>
        </p:nvSpPr>
        <p:spPr>
          <a:xfrm>
            <a:off x="12220880" y="5376045"/>
            <a:ext cx="5930728" cy="4448046"/>
          </a:xfrm>
          <a:custGeom>
            <a:avLst/>
            <a:gdLst/>
            <a:ahLst/>
            <a:cxnLst/>
            <a:rect l="l" t="t" r="r" b="b"/>
            <a:pathLst>
              <a:path w="5930728" h="4448046">
                <a:moveTo>
                  <a:pt x="0" y="0"/>
                </a:moveTo>
                <a:lnTo>
                  <a:pt x="5930728" y="0"/>
                </a:lnTo>
                <a:lnTo>
                  <a:pt x="5930728" y="4448046"/>
                </a:lnTo>
                <a:lnTo>
                  <a:pt x="0" y="4448046"/>
                </a:lnTo>
                <a:lnTo>
                  <a:pt x="0" y="0"/>
                </a:lnTo>
                <a:close/>
              </a:path>
            </a:pathLst>
          </a:custGeom>
          <a:blipFill>
            <a:blip r:embed="rId7"/>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188642" y="234788"/>
            <a:ext cx="5787650" cy="4340738"/>
          </a:xfrm>
          <a:custGeom>
            <a:avLst/>
            <a:gdLst/>
            <a:ahLst/>
            <a:cxnLst/>
            <a:rect l="l" t="t" r="r" b="b"/>
            <a:pathLst>
              <a:path w="5787650" h="4340738">
                <a:moveTo>
                  <a:pt x="0" y="0"/>
                </a:moveTo>
                <a:lnTo>
                  <a:pt x="5787650" y="0"/>
                </a:lnTo>
                <a:lnTo>
                  <a:pt x="5787650" y="4340738"/>
                </a:lnTo>
                <a:lnTo>
                  <a:pt x="0" y="4340738"/>
                </a:lnTo>
                <a:lnTo>
                  <a:pt x="0" y="0"/>
                </a:lnTo>
                <a:close/>
              </a:path>
            </a:pathLst>
          </a:custGeom>
          <a:blipFill>
            <a:blip r:embed="rId2"/>
            <a:stretch>
              <a:fillRect/>
            </a:stretch>
          </a:blipFill>
        </p:spPr>
      </p:sp>
      <p:sp>
        <p:nvSpPr>
          <p:cNvPr id="3" name="Freeform 3"/>
          <p:cNvSpPr/>
          <p:nvPr/>
        </p:nvSpPr>
        <p:spPr>
          <a:xfrm>
            <a:off x="6541014" y="234788"/>
            <a:ext cx="5794940" cy="4340738"/>
          </a:xfrm>
          <a:custGeom>
            <a:avLst/>
            <a:gdLst/>
            <a:ahLst/>
            <a:cxnLst/>
            <a:rect l="l" t="t" r="r" b="b"/>
            <a:pathLst>
              <a:path w="5794940" h="4340738">
                <a:moveTo>
                  <a:pt x="0" y="0"/>
                </a:moveTo>
                <a:lnTo>
                  <a:pt x="5794940" y="0"/>
                </a:lnTo>
                <a:lnTo>
                  <a:pt x="5794940" y="4340738"/>
                </a:lnTo>
                <a:lnTo>
                  <a:pt x="0" y="4340738"/>
                </a:lnTo>
                <a:lnTo>
                  <a:pt x="0" y="0"/>
                </a:lnTo>
                <a:close/>
              </a:path>
            </a:pathLst>
          </a:custGeom>
          <a:blipFill>
            <a:blip r:embed="rId3"/>
            <a:stretch>
              <a:fillRect/>
            </a:stretch>
          </a:blipFill>
        </p:spPr>
      </p:sp>
      <p:sp>
        <p:nvSpPr>
          <p:cNvPr id="4" name="Freeform 4"/>
          <p:cNvSpPr/>
          <p:nvPr/>
        </p:nvSpPr>
        <p:spPr>
          <a:xfrm>
            <a:off x="13246800" y="-49199"/>
            <a:ext cx="3773947" cy="5031929"/>
          </a:xfrm>
          <a:custGeom>
            <a:avLst/>
            <a:gdLst/>
            <a:ahLst/>
            <a:cxnLst/>
            <a:rect l="l" t="t" r="r" b="b"/>
            <a:pathLst>
              <a:path w="3773947" h="5031929">
                <a:moveTo>
                  <a:pt x="0" y="0"/>
                </a:moveTo>
                <a:lnTo>
                  <a:pt x="3773947" y="0"/>
                </a:lnTo>
                <a:lnTo>
                  <a:pt x="3773947" y="5031929"/>
                </a:lnTo>
                <a:lnTo>
                  <a:pt x="0" y="5031929"/>
                </a:lnTo>
                <a:lnTo>
                  <a:pt x="0" y="0"/>
                </a:lnTo>
                <a:close/>
              </a:path>
            </a:pathLst>
          </a:custGeom>
          <a:blipFill>
            <a:blip r:embed="rId4"/>
            <a:stretch>
              <a:fillRect/>
            </a:stretch>
          </a:blipFill>
        </p:spPr>
      </p:sp>
      <p:sp>
        <p:nvSpPr>
          <p:cNvPr id="5" name="Freeform 5"/>
          <p:cNvSpPr/>
          <p:nvPr/>
        </p:nvSpPr>
        <p:spPr>
          <a:xfrm>
            <a:off x="188642" y="4722499"/>
            <a:ext cx="3977876" cy="5310367"/>
          </a:xfrm>
          <a:custGeom>
            <a:avLst/>
            <a:gdLst/>
            <a:ahLst/>
            <a:cxnLst/>
            <a:rect l="l" t="t" r="r" b="b"/>
            <a:pathLst>
              <a:path w="3977876" h="5310367">
                <a:moveTo>
                  <a:pt x="0" y="0"/>
                </a:moveTo>
                <a:lnTo>
                  <a:pt x="3977876" y="0"/>
                </a:lnTo>
                <a:lnTo>
                  <a:pt x="3977876" y="5310367"/>
                </a:lnTo>
                <a:lnTo>
                  <a:pt x="0" y="5310367"/>
                </a:lnTo>
                <a:lnTo>
                  <a:pt x="0" y="0"/>
                </a:lnTo>
                <a:close/>
              </a:path>
            </a:pathLst>
          </a:custGeom>
          <a:blipFill>
            <a:blip r:embed="rId5"/>
            <a:stretch>
              <a:fillRect/>
            </a:stretch>
          </a:blipFill>
        </p:spPr>
      </p:sp>
      <p:sp>
        <p:nvSpPr>
          <p:cNvPr id="6" name="Freeform 6"/>
          <p:cNvSpPr/>
          <p:nvPr/>
        </p:nvSpPr>
        <p:spPr>
          <a:xfrm>
            <a:off x="4551550" y="4722499"/>
            <a:ext cx="3978928" cy="5305237"/>
          </a:xfrm>
          <a:custGeom>
            <a:avLst/>
            <a:gdLst/>
            <a:ahLst/>
            <a:cxnLst/>
            <a:rect l="l" t="t" r="r" b="b"/>
            <a:pathLst>
              <a:path w="3978928" h="5305237">
                <a:moveTo>
                  <a:pt x="0" y="0"/>
                </a:moveTo>
                <a:lnTo>
                  <a:pt x="3978928" y="0"/>
                </a:lnTo>
                <a:lnTo>
                  <a:pt x="3978928" y="5305237"/>
                </a:lnTo>
                <a:lnTo>
                  <a:pt x="0" y="5305237"/>
                </a:lnTo>
                <a:lnTo>
                  <a:pt x="0" y="0"/>
                </a:lnTo>
                <a:close/>
              </a:path>
            </a:pathLst>
          </a:custGeom>
          <a:blipFill>
            <a:blip r:embed="rId6"/>
            <a:stretch>
              <a:fillRect/>
            </a:stretch>
          </a:blipFill>
        </p:spPr>
      </p:sp>
      <p:sp>
        <p:nvSpPr>
          <p:cNvPr id="7" name="Freeform 7"/>
          <p:cNvSpPr/>
          <p:nvPr/>
        </p:nvSpPr>
        <p:spPr>
          <a:xfrm>
            <a:off x="8915511" y="4722499"/>
            <a:ext cx="4056324" cy="5411754"/>
          </a:xfrm>
          <a:custGeom>
            <a:avLst/>
            <a:gdLst/>
            <a:ahLst/>
            <a:cxnLst/>
            <a:rect l="l" t="t" r="r" b="b"/>
            <a:pathLst>
              <a:path w="4056324" h="5411754">
                <a:moveTo>
                  <a:pt x="0" y="0"/>
                </a:moveTo>
                <a:lnTo>
                  <a:pt x="4056324" y="0"/>
                </a:lnTo>
                <a:lnTo>
                  <a:pt x="4056324" y="5411754"/>
                </a:lnTo>
                <a:lnTo>
                  <a:pt x="0" y="5411754"/>
                </a:lnTo>
                <a:lnTo>
                  <a:pt x="0" y="0"/>
                </a:lnTo>
                <a:close/>
              </a:path>
            </a:pathLst>
          </a:custGeom>
          <a:blipFill>
            <a:blip r:embed="rId7"/>
            <a:stretch>
              <a:fillRect/>
            </a:stretch>
          </a:blipFill>
        </p:spPr>
      </p:sp>
      <p:sp>
        <p:nvSpPr>
          <p:cNvPr id="8" name="Freeform 8"/>
          <p:cNvSpPr/>
          <p:nvPr/>
        </p:nvSpPr>
        <p:spPr>
          <a:xfrm>
            <a:off x="13246800" y="4982730"/>
            <a:ext cx="3858473" cy="5154088"/>
          </a:xfrm>
          <a:custGeom>
            <a:avLst/>
            <a:gdLst/>
            <a:ahLst/>
            <a:cxnLst/>
            <a:rect l="l" t="t" r="r" b="b"/>
            <a:pathLst>
              <a:path w="3858473" h="5154088">
                <a:moveTo>
                  <a:pt x="0" y="0"/>
                </a:moveTo>
                <a:lnTo>
                  <a:pt x="3858473" y="0"/>
                </a:lnTo>
                <a:lnTo>
                  <a:pt x="3858473" y="5154088"/>
                </a:lnTo>
                <a:lnTo>
                  <a:pt x="0" y="5154088"/>
                </a:lnTo>
                <a:lnTo>
                  <a:pt x="0" y="0"/>
                </a:lnTo>
                <a:close/>
              </a:path>
            </a:pathLst>
          </a:custGeom>
          <a:blipFill>
            <a:blip r:embed="rId8"/>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256053" y="131466"/>
            <a:ext cx="3689938" cy="4916865"/>
          </a:xfrm>
          <a:custGeom>
            <a:avLst/>
            <a:gdLst/>
            <a:ahLst/>
            <a:cxnLst/>
            <a:rect l="l" t="t" r="r" b="b"/>
            <a:pathLst>
              <a:path w="3689938" h="4916865">
                <a:moveTo>
                  <a:pt x="0" y="0"/>
                </a:moveTo>
                <a:lnTo>
                  <a:pt x="3689938" y="0"/>
                </a:lnTo>
                <a:lnTo>
                  <a:pt x="3689938" y="4916865"/>
                </a:lnTo>
                <a:lnTo>
                  <a:pt x="0" y="4916865"/>
                </a:lnTo>
                <a:lnTo>
                  <a:pt x="0" y="0"/>
                </a:lnTo>
                <a:close/>
              </a:path>
            </a:pathLst>
          </a:custGeom>
          <a:blipFill>
            <a:blip r:embed="rId2"/>
            <a:stretch>
              <a:fillRect/>
            </a:stretch>
          </a:blipFill>
        </p:spPr>
      </p:sp>
      <p:sp>
        <p:nvSpPr>
          <p:cNvPr id="3" name="Freeform 3"/>
          <p:cNvSpPr/>
          <p:nvPr/>
        </p:nvSpPr>
        <p:spPr>
          <a:xfrm>
            <a:off x="4606511" y="141600"/>
            <a:ext cx="3715737" cy="4954315"/>
          </a:xfrm>
          <a:custGeom>
            <a:avLst/>
            <a:gdLst/>
            <a:ahLst/>
            <a:cxnLst/>
            <a:rect l="l" t="t" r="r" b="b"/>
            <a:pathLst>
              <a:path w="3715737" h="4954315">
                <a:moveTo>
                  <a:pt x="0" y="0"/>
                </a:moveTo>
                <a:lnTo>
                  <a:pt x="3715736" y="0"/>
                </a:lnTo>
                <a:lnTo>
                  <a:pt x="3715736" y="4954316"/>
                </a:lnTo>
                <a:lnTo>
                  <a:pt x="0" y="4954316"/>
                </a:lnTo>
                <a:lnTo>
                  <a:pt x="0" y="0"/>
                </a:lnTo>
                <a:close/>
              </a:path>
            </a:pathLst>
          </a:custGeom>
          <a:blipFill>
            <a:blip r:embed="rId3"/>
            <a:stretch>
              <a:fillRect/>
            </a:stretch>
          </a:blipFill>
        </p:spPr>
      </p:sp>
      <p:sp>
        <p:nvSpPr>
          <p:cNvPr id="4" name="Freeform 4"/>
          <p:cNvSpPr/>
          <p:nvPr/>
        </p:nvSpPr>
        <p:spPr>
          <a:xfrm>
            <a:off x="8982766" y="131466"/>
            <a:ext cx="3728647" cy="4974584"/>
          </a:xfrm>
          <a:custGeom>
            <a:avLst/>
            <a:gdLst/>
            <a:ahLst/>
            <a:cxnLst/>
            <a:rect l="l" t="t" r="r" b="b"/>
            <a:pathLst>
              <a:path w="3728647" h="4974584">
                <a:moveTo>
                  <a:pt x="0" y="0"/>
                </a:moveTo>
                <a:lnTo>
                  <a:pt x="3728648" y="0"/>
                </a:lnTo>
                <a:lnTo>
                  <a:pt x="3728648" y="4974584"/>
                </a:lnTo>
                <a:lnTo>
                  <a:pt x="0" y="4974584"/>
                </a:lnTo>
                <a:lnTo>
                  <a:pt x="0" y="0"/>
                </a:lnTo>
                <a:close/>
              </a:path>
            </a:pathLst>
          </a:custGeom>
          <a:blipFill>
            <a:blip r:embed="rId4"/>
            <a:stretch>
              <a:fillRect/>
            </a:stretch>
          </a:blipFill>
        </p:spPr>
      </p:sp>
      <p:sp>
        <p:nvSpPr>
          <p:cNvPr id="5" name="Freeform 5"/>
          <p:cNvSpPr/>
          <p:nvPr/>
        </p:nvSpPr>
        <p:spPr>
          <a:xfrm>
            <a:off x="13213994" y="83882"/>
            <a:ext cx="3787113" cy="5049484"/>
          </a:xfrm>
          <a:custGeom>
            <a:avLst/>
            <a:gdLst/>
            <a:ahLst/>
            <a:cxnLst/>
            <a:rect l="l" t="t" r="r" b="b"/>
            <a:pathLst>
              <a:path w="3787113" h="5049484">
                <a:moveTo>
                  <a:pt x="0" y="0"/>
                </a:moveTo>
                <a:lnTo>
                  <a:pt x="3787113" y="0"/>
                </a:lnTo>
                <a:lnTo>
                  <a:pt x="3787113" y="5049484"/>
                </a:lnTo>
                <a:lnTo>
                  <a:pt x="0" y="5049484"/>
                </a:lnTo>
                <a:lnTo>
                  <a:pt x="0" y="0"/>
                </a:lnTo>
                <a:close/>
              </a:path>
            </a:pathLst>
          </a:custGeom>
          <a:blipFill>
            <a:blip r:embed="rId5"/>
            <a:stretch>
              <a:fillRect/>
            </a:stretch>
          </a:blipFill>
        </p:spPr>
      </p:sp>
      <p:sp>
        <p:nvSpPr>
          <p:cNvPr id="6" name="Freeform 6"/>
          <p:cNvSpPr/>
          <p:nvPr/>
        </p:nvSpPr>
        <p:spPr>
          <a:xfrm>
            <a:off x="320585" y="5238669"/>
            <a:ext cx="3638969" cy="4851959"/>
          </a:xfrm>
          <a:custGeom>
            <a:avLst/>
            <a:gdLst/>
            <a:ahLst/>
            <a:cxnLst/>
            <a:rect l="l" t="t" r="r" b="b"/>
            <a:pathLst>
              <a:path w="3638969" h="4851959">
                <a:moveTo>
                  <a:pt x="0" y="0"/>
                </a:moveTo>
                <a:lnTo>
                  <a:pt x="3638969" y="0"/>
                </a:lnTo>
                <a:lnTo>
                  <a:pt x="3638969" y="4851958"/>
                </a:lnTo>
                <a:lnTo>
                  <a:pt x="0" y="4851958"/>
                </a:lnTo>
                <a:lnTo>
                  <a:pt x="0" y="0"/>
                </a:lnTo>
                <a:close/>
              </a:path>
            </a:pathLst>
          </a:custGeom>
          <a:blipFill>
            <a:blip r:embed="rId6"/>
            <a:stretch>
              <a:fillRect/>
            </a:stretch>
          </a:blipFill>
        </p:spPr>
      </p:sp>
      <p:sp>
        <p:nvSpPr>
          <p:cNvPr id="7" name="Freeform 7"/>
          <p:cNvSpPr/>
          <p:nvPr/>
        </p:nvSpPr>
        <p:spPr>
          <a:xfrm>
            <a:off x="4648980" y="5238669"/>
            <a:ext cx="3644360" cy="4851959"/>
          </a:xfrm>
          <a:custGeom>
            <a:avLst/>
            <a:gdLst/>
            <a:ahLst/>
            <a:cxnLst/>
            <a:rect l="l" t="t" r="r" b="b"/>
            <a:pathLst>
              <a:path w="3644360" h="4851959">
                <a:moveTo>
                  <a:pt x="0" y="0"/>
                </a:moveTo>
                <a:lnTo>
                  <a:pt x="3644360" y="0"/>
                </a:lnTo>
                <a:lnTo>
                  <a:pt x="3644360" y="4851958"/>
                </a:lnTo>
                <a:lnTo>
                  <a:pt x="0" y="4851958"/>
                </a:lnTo>
                <a:lnTo>
                  <a:pt x="0" y="0"/>
                </a:lnTo>
                <a:close/>
              </a:path>
            </a:pathLst>
          </a:custGeom>
          <a:blipFill>
            <a:blip r:embed="rId7"/>
            <a:stretch>
              <a:fillRect/>
            </a:stretch>
          </a:blipFill>
        </p:spPr>
      </p:sp>
      <p:sp>
        <p:nvSpPr>
          <p:cNvPr id="8" name="Freeform 8"/>
          <p:cNvSpPr/>
          <p:nvPr/>
        </p:nvSpPr>
        <p:spPr>
          <a:xfrm>
            <a:off x="8982766" y="5238669"/>
            <a:ext cx="3638969" cy="4851959"/>
          </a:xfrm>
          <a:custGeom>
            <a:avLst/>
            <a:gdLst/>
            <a:ahLst/>
            <a:cxnLst/>
            <a:rect l="l" t="t" r="r" b="b"/>
            <a:pathLst>
              <a:path w="3638969" h="4851959">
                <a:moveTo>
                  <a:pt x="0" y="0"/>
                </a:moveTo>
                <a:lnTo>
                  <a:pt x="3638969" y="0"/>
                </a:lnTo>
                <a:lnTo>
                  <a:pt x="3638969" y="4851958"/>
                </a:lnTo>
                <a:lnTo>
                  <a:pt x="0" y="4851958"/>
                </a:lnTo>
                <a:lnTo>
                  <a:pt x="0" y="0"/>
                </a:lnTo>
                <a:close/>
              </a:path>
            </a:pathLst>
          </a:custGeom>
          <a:blipFill>
            <a:blip r:embed="rId8"/>
            <a:stretch>
              <a:fillRect/>
            </a:stretch>
          </a:blipFill>
        </p:spPr>
      </p:sp>
      <p:sp>
        <p:nvSpPr>
          <p:cNvPr id="9" name="Freeform 9"/>
          <p:cNvSpPr/>
          <p:nvPr/>
        </p:nvSpPr>
        <p:spPr>
          <a:xfrm>
            <a:off x="13213994" y="5247336"/>
            <a:ext cx="3632468" cy="4843291"/>
          </a:xfrm>
          <a:custGeom>
            <a:avLst/>
            <a:gdLst/>
            <a:ahLst/>
            <a:cxnLst/>
            <a:rect l="l" t="t" r="r" b="b"/>
            <a:pathLst>
              <a:path w="3632468" h="4843291">
                <a:moveTo>
                  <a:pt x="0" y="0"/>
                </a:moveTo>
                <a:lnTo>
                  <a:pt x="3632468" y="0"/>
                </a:lnTo>
                <a:lnTo>
                  <a:pt x="3632468" y="4843291"/>
                </a:lnTo>
                <a:lnTo>
                  <a:pt x="0" y="4843291"/>
                </a:lnTo>
                <a:lnTo>
                  <a:pt x="0" y="0"/>
                </a:lnTo>
                <a:close/>
              </a:path>
            </a:pathLst>
          </a:custGeom>
          <a:blipFill>
            <a:blip r:embed="rId9"/>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445067" y="232874"/>
            <a:ext cx="5503480" cy="4130569"/>
          </a:xfrm>
          <a:custGeom>
            <a:avLst/>
            <a:gdLst/>
            <a:ahLst/>
            <a:cxnLst/>
            <a:rect l="l" t="t" r="r" b="b"/>
            <a:pathLst>
              <a:path w="5503480" h="4130569">
                <a:moveTo>
                  <a:pt x="0" y="0"/>
                </a:moveTo>
                <a:lnTo>
                  <a:pt x="5503480" y="0"/>
                </a:lnTo>
                <a:lnTo>
                  <a:pt x="5503480" y="4130569"/>
                </a:lnTo>
                <a:lnTo>
                  <a:pt x="0" y="4130569"/>
                </a:lnTo>
                <a:lnTo>
                  <a:pt x="0" y="0"/>
                </a:lnTo>
                <a:close/>
              </a:path>
            </a:pathLst>
          </a:custGeom>
          <a:blipFill>
            <a:blip r:embed="rId2"/>
            <a:stretch>
              <a:fillRect/>
            </a:stretch>
          </a:blipFill>
        </p:spPr>
      </p:sp>
      <p:sp>
        <p:nvSpPr>
          <p:cNvPr id="3" name="Freeform 3"/>
          <p:cNvSpPr/>
          <p:nvPr/>
        </p:nvSpPr>
        <p:spPr>
          <a:xfrm>
            <a:off x="6396222" y="232874"/>
            <a:ext cx="5495556" cy="4130569"/>
          </a:xfrm>
          <a:custGeom>
            <a:avLst/>
            <a:gdLst/>
            <a:ahLst/>
            <a:cxnLst/>
            <a:rect l="l" t="t" r="r" b="b"/>
            <a:pathLst>
              <a:path w="5495556" h="4130569">
                <a:moveTo>
                  <a:pt x="0" y="0"/>
                </a:moveTo>
                <a:lnTo>
                  <a:pt x="5495556" y="0"/>
                </a:lnTo>
                <a:lnTo>
                  <a:pt x="5495556" y="4130569"/>
                </a:lnTo>
                <a:lnTo>
                  <a:pt x="0" y="4130569"/>
                </a:lnTo>
                <a:lnTo>
                  <a:pt x="0" y="0"/>
                </a:lnTo>
                <a:close/>
              </a:path>
            </a:pathLst>
          </a:custGeom>
          <a:blipFill>
            <a:blip r:embed="rId3"/>
            <a:stretch>
              <a:fillRect/>
            </a:stretch>
          </a:blipFill>
        </p:spPr>
      </p:sp>
      <p:sp>
        <p:nvSpPr>
          <p:cNvPr id="4" name="Freeform 4"/>
          <p:cNvSpPr/>
          <p:nvPr/>
        </p:nvSpPr>
        <p:spPr>
          <a:xfrm>
            <a:off x="12341871" y="232874"/>
            <a:ext cx="5507425" cy="4130569"/>
          </a:xfrm>
          <a:custGeom>
            <a:avLst/>
            <a:gdLst/>
            <a:ahLst/>
            <a:cxnLst/>
            <a:rect l="l" t="t" r="r" b="b"/>
            <a:pathLst>
              <a:path w="5507425" h="4130569">
                <a:moveTo>
                  <a:pt x="0" y="0"/>
                </a:moveTo>
                <a:lnTo>
                  <a:pt x="5507425" y="0"/>
                </a:lnTo>
                <a:lnTo>
                  <a:pt x="5507425" y="4130569"/>
                </a:lnTo>
                <a:lnTo>
                  <a:pt x="0" y="4130569"/>
                </a:lnTo>
                <a:lnTo>
                  <a:pt x="0" y="0"/>
                </a:lnTo>
                <a:close/>
              </a:path>
            </a:pathLst>
          </a:custGeom>
          <a:blipFill>
            <a:blip r:embed="rId4"/>
            <a:stretch>
              <a:fillRect/>
            </a:stretch>
          </a:blipFill>
        </p:spPr>
      </p:sp>
      <p:sp>
        <p:nvSpPr>
          <p:cNvPr id="5" name="Freeform 5"/>
          <p:cNvSpPr/>
          <p:nvPr/>
        </p:nvSpPr>
        <p:spPr>
          <a:xfrm>
            <a:off x="445067" y="4725369"/>
            <a:ext cx="3935919" cy="5253671"/>
          </a:xfrm>
          <a:custGeom>
            <a:avLst/>
            <a:gdLst/>
            <a:ahLst/>
            <a:cxnLst/>
            <a:rect l="l" t="t" r="r" b="b"/>
            <a:pathLst>
              <a:path w="3935919" h="5253671">
                <a:moveTo>
                  <a:pt x="0" y="0"/>
                </a:moveTo>
                <a:lnTo>
                  <a:pt x="3935919" y="0"/>
                </a:lnTo>
                <a:lnTo>
                  <a:pt x="3935919" y="5253671"/>
                </a:lnTo>
                <a:lnTo>
                  <a:pt x="0" y="5253671"/>
                </a:lnTo>
                <a:lnTo>
                  <a:pt x="0" y="0"/>
                </a:lnTo>
                <a:close/>
              </a:path>
            </a:pathLst>
          </a:custGeom>
          <a:blipFill>
            <a:blip r:embed="rId5"/>
            <a:stretch>
              <a:fillRect/>
            </a:stretch>
          </a:blipFill>
        </p:spPr>
      </p:sp>
      <p:sp>
        <p:nvSpPr>
          <p:cNvPr id="6" name="Freeform 6"/>
          <p:cNvSpPr/>
          <p:nvPr/>
        </p:nvSpPr>
        <p:spPr>
          <a:xfrm>
            <a:off x="4702556" y="4725369"/>
            <a:ext cx="7007001" cy="5250904"/>
          </a:xfrm>
          <a:custGeom>
            <a:avLst/>
            <a:gdLst/>
            <a:ahLst/>
            <a:cxnLst/>
            <a:rect l="l" t="t" r="r" b="b"/>
            <a:pathLst>
              <a:path w="7007001" h="5250904">
                <a:moveTo>
                  <a:pt x="0" y="0"/>
                </a:moveTo>
                <a:lnTo>
                  <a:pt x="7007001" y="0"/>
                </a:lnTo>
                <a:lnTo>
                  <a:pt x="7007001" y="5250904"/>
                </a:lnTo>
                <a:lnTo>
                  <a:pt x="0" y="5250904"/>
                </a:lnTo>
                <a:lnTo>
                  <a:pt x="0" y="0"/>
                </a:lnTo>
                <a:close/>
              </a:path>
            </a:pathLst>
          </a:custGeom>
          <a:blipFill>
            <a:blip r:embed="rId6"/>
            <a:stretch>
              <a:fillRect/>
            </a:stretch>
          </a:blipFill>
        </p:spPr>
      </p:sp>
      <p:sp>
        <p:nvSpPr>
          <p:cNvPr id="7" name="Freeform 7"/>
          <p:cNvSpPr/>
          <p:nvPr/>
        </p:nvSpPr>
        <p:spPr>
          <a:xfrm>
            <a:off x="11988523" y="5319537"/>
            <a:ext cx="6214122" cy="4656737"/>
          </a:xfrm>
          <a:custGeom>
            <a:avLst/>
            <a:gdLst/>
            <a:ahLst/>
            <a:cxnLst/>
            <a:rect l="l" t="t" r="r" b="b"/>
            <a:pathLst>
              <a:path w="6214122" h="4656737">
                <a:moveTo>
                  <a:pt x="0" y="0"/>
                </a:moveTo>
                <a:lnTo>
                  <a:pt x="6214122" y="0"/>
                </a:lnTo>
                <a:lnTo>
                  <a:pt x="6214122" y="4656736"/>
                </a:lnTo>
                <a:lnTo>
                  <a:pt x="0" y="4656736"/>
                </a:lnTo>
                <a:lnTo>
                  <a:pt x="0" y="0"/>
                </a:lnTo>
                <a:close/>
              </a:path>
            </a:pathLst>
          </a:custGeom>
          <a:blipFill>
            <a:blip r:embed="rId7"/>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583732" y="202747"/>
            <a:ext cx="3703129" cy="4940753"/>
          </a:xfrm>
          <a:custGeom>
            <a:avLst/>
            <a:gdLst/>
            <a:ahLst/>
            <a:cxnLst/>
            <a:rect l="l" t="t" r="r" b="b"/>
            <a:pathLst>
              <a:path w="3703129" h="4940753">
                <a:moveTo>
                  <a:pt x="0" y="0"/>
                </a:moveTo>
                <a:lnTo>
                  <a:pt x="3703129" y="0"/>
                </a:lnTo>
                <a:lnTo>
                  <a:pt x="3703129" y="4940753"/>
                </a:lnTo>
                <a:lnTo>
                  <a:pt x="0" y="4940753"/>
                </a:lnTo>
                <a:lnTo>
                  <a:pt x="0" y="0"/>
                </a:lnTo>
                <a:close/>
              </a:path>
            </a:pathLst>
          </a:custGeom>
          <a:blipFill>
            <a:blip r:embed="rId2"/>
            <a:stretch>
              <a:fillRect/>
            </a:stretch>
          </a:blipFill>
        </p:spPr>
      </p:sp>
      <p:sp>
        <p:nvSpPr>
          <p:cNvPr id="3" name="Freeform 3"/>
          <p:cNvSpPr/>
          <p:nvPr/>
        </p:nvSpPr>
        <p:spPr>
          <a:xfrm>
            <a:off x="4867667" y="209614"/>
            <a:ext cx="3700415" cy="4933886"/>
          </a:xfrm>
          <a:custGeom>
            <a:avLst/>
            <a:gdLst/>
            <a:ahLst/>
            <a:cxnLst/>
            <a:rect l="l" t="t" r="r" b="b"/>
            <a:pathLst>
              <a:path w="3700415" h="4933886">
                <a:moveTo>
                  <a:pt x="0" y="0"/>
                </a:moveTo>
                <a:lnTo>
                  <a:pt x="3700415" y="0"/>
                </a:lnTo>
                <a:lnTo>
                  <a:pt x="3700415" y="4933886"/>
                </a:lnTo>
                <a:lnTo>
                  <a:pt x="0" y="4933886"/>
                </a:lnTo>
                <a:lnTo>
                  <a:pt x="0" y="0"/>
                </a:lnTo>
                <a:close/>
              </a:path>
            </a:pathLst>
          </a:custGeom>
          <a:blipFill>
            <a:blip r:embed="rId3"/>
            <a:stretch>
              <a:fillRect/>
            </a:stretch>
          </a:blipFill>
        </p:spPr>
      </p:sp>
      <p:sp>
        <p:nvSpPr>
          <p:cNvPr id="4" name="Freeform 4"/>
          <p:cNvSpPr/>
          <p:nvPr/>
        </p:nvSpPr>
        <p:spPr>
          <a:xfrm>
            <a:off x="9272932" y="209614"/>
            <a:ext cx="3707772" cy="4933886"/>
          </a:xfrm>
          <a:custGeom>
            <a:avLst/>
            <a:gdLst/>
            <a:ahLst/>
            <a:cxnLst/>
            <a:rect l="l" t="t" r="r" b="b"/>
            <a:pathLst>
              <a:path w="3707772" h="4933886">
                <a:moveTo>
                  <a:pt x="0" y="0"/>
                </a:moveTo>
                <a:lnTo>
                  <a:pt x="3707771" y="0"/>
                </a:lnTo>
                <a:lnTo>
                  <a:pt x="3707771" y="4933886"/>
                </a:lnTo>
                <a:lnTo>
                  <a:pt x="0" y="4933886"/>
                </a:lnTo>
                <a:lnTo>
                  <a:pt x="0" y="0"/>
                </a:lnTo>
                <a:close/>
              </a:path>
            </a:pathLst>
          </a:custGeom>
          <a:blipFill>
            <a:blip r:embed="rId4"/>
            <a:stretch>
              <a:fillRect/>
            </a:stretch>
          </a:blipFill>
        </p:spPr>
      </p:sp>
      <p:sp>
        <p:nvSpPr>
          <p:cNvPr id="5" name="Freeform 5"/>
          <p:cNvSpPr/>
          <p:nvPr/>
        </p:nvSpPr>
        <p:spPr>
          <a:xfrm>
            <a:off x="13687079" y="209614"/>
            <a:ext cx="3697943" cy="4933886"/>
          </a:xfrm>
          <a:custGeom>
            <a:avLst/>
            <a:gdLst/>
            <a:ahLst/>
            <a:cxnLst/>
            <a:rect l="l" t="t" r="r" b="b"/>
            <a:pathLst>
              <a:path w="3697943" h="4933886">
                <a:moveTo>
                  <a:pt x="0" y="0"/>
                </a:moveTo>
                <a:lnTo>
                  <a:pt x="3697943" y="0"/>
                </a:lnTo>
                <a:lnTo>
                  <a:pt x="3697943" y="4933886"/>
                </a:lnTo>
                <a:lnTo>
                  <a:pt x="0" y="4933886"/>
                </a:lnTo>
                <a:lnTo>
                  <a:pt x="0" y="0"/>
                </a:lnTo>
                <a:close/>
              </a:path>
            </a:pathLst>
          </a:custGeom>
          <a:blipFill>
            <a:blip r:embed="rId5"/>
            <a:stretch>
              <a:fillRect/>
            </a:stretch>
          </a:blipFill>
        </p:spPr>
      </p:sp>
      <p:sp>
        <p:nvSpPr>
          <p:cNvPr id="6" name="Freeform 6"/>
          <p:cNvSpPr/>
          <p:nvPr/>
        </p:nvSpPr>
        <p:spPr>
          <a:xfrm>
            <a:off x="583732" y="5475576"/>
            <a:ext cx="6030313" cy="4522735"/>
          </a:xfrm>
          <a:custGeom>
            <a:avLst/>
            <a:gdLst/>
            <a:ahLst/>
            <a:cxnLst/>
            <a:rect l="l" t="t" r="r" b="b"/>
            <a:pathLst>
              <a:path w="6030313" h="4522735">
                <a:moveTo>
                  <a:pt x="0" y="0"/>
                </a:moveTo>
                <a:lnTo>
                  <a:pt x="6030313" y="0"/>
                </a:lnTo>
                <a:lnTo>
                  <a:pt x="6030313" y="4522735"/>
                </a:lnTo>
                <a:lnTo>
                  <a:pt x="0" y="4522735"/>
                </a:lnTo>
                <a:lnTo>
                  <a:pt x="0" y="0"/>
                </a:lnTo>
                <a:close/>
              </a:path>
            </a:pathLst>
          </a:custGeom>
          <a:blipFill>
            <a:blip r:embed="rId6"/>
            <a:stretch>
              <a:fillRect/>
            </a:stretch>
          </a:blipFill>
        </p:spPr>
      </p:sp>
      <p:sp>
        <p:nvSpPr>
          <p:cNvPr id="7" name="Freeform 7"/>
          <p:cNvSpPr/>
          <p:nvPr/>
        </p:nvSpPr>
        <p:spPr>
          <a:xfrm>
            <a:off x="6889073" y="5475576"/>
            <a:ext cx="3392051" cy="4522735"/>
          </a:xfrm>
          <a:custGeom>
            <a:avLst/>
            <a:gdLst/>
            <a:ahLst/>
            <a:cxnLst/>
            <a:rect l="l" t="t" r="r" b="b"/>
            <a:pathLst>
              <a:path w="3392051" h="4522735">
                <a:moveTo>
                  <a:pt x="0" y="0"/>
                </a:moveTo>
                <a:lnTo>
                  <a:pt x="3392051" y="0"/>
                </a:lnTo>
                <a:lnTo>
                  <a:pt x="3392051" y="4522735"/>
                </a:lnTo>
                <a:lnTo>
                  <a:pt x="0" y="4522735"/>
                </a:lnTo>
                <a:lnTo>
                  <a:pt x="0" y="0"/>
                </a:lnTo>
                <a:close/>
              </a:path>
            </a:pathLst>
          </a:custGeom>
          <a:blipFill>
            <a:blip r:embed="rId7"/>
            <a:stretch>
              <a:fillRect/>
            </a:stretch>
          </a:blipFill>
        </p:spPr>
      </p:sp>
      <p:sp>
        <p:nvSpPr>
          <p:cNvPr id="8" name="Freeform 8"/>
          <p:cNvSpPr/>
          <p:nvPr/>
        </p:nvSpPr>
        <p:spPr>
          <a:xfrm>
            <a:off x="10622316" y="5475576"/>
            <a:ext cx="3392051" cy="4522735"/>
          </a:xfrm>
          <a:custGeom>
            <a:avLst/>
            <a:gdLst/>
            <a:ahLst/>
            <a:cxnLst/>
            <a:rect l="l" t="t" r="r" b="b"/>
            <a:pathLst>
              <a:path w="3392051" h="4522735">
                <a:moveTo>
                  <a:pt x="0" y="0"/>
                </a:moveTo>
                <a:lnTo>
                  <a:pt x="3392051" y="0"/>
                </a:lnTo>
                <a:lnTo>
                  <a:pt x="3392051" y="4522735"/>
                </a:lnTo>
                <a:lnTo>
                  <a:pt x="0" y="4522735"/>
                </a:lnTo>
                <a:lnTo>
                  <a:pt x="0" y="0"/>
                </a:lnTo>
                <a:close/>
              </a:path>
            </a:pathLst>
          </a:custGeom>
          <a:blipFill>
            <a:blip r:embed="rId8"/>
            <a:stretch>
              <a:fillRect/>
            </a:stretch>
          </a:blipFill>
        </p:spPr>
      </p:sp>
      <p:sp>
        <p:nvSpPr>
          <p:cNvPr id="9" name="Freeform 9"/>
          <p:cNvSpPr/>
          <p:nvPr/>
        </p:nvSpPr>
        <p:spPr>
          <a:xfrm>
            <a:off x="14290592" y="5475576"/>
            <a:ext cx="3427014" cy="4569352"/>
          </a:xfrm>
          <a:custGeom>
            <a:avLst/>
            <a:gdLst/>
            <a:ahLst/>
            <a:cxnLst/>
            <a:rect l="l" t="t" r="r" b="b"/>
            <a:pathLst>
              <a:path w="3427014" h="4569352">
                <a:moveTo>
                  <a:pt x="0" y="0"/>
                </a:moveTo>
                <a:lnTo>
                  <a:pt x="3427015" y="0"/>
                </a:lnTo>
                <a:lnTo>
                  <a:pt x="3427015" y="4569353"/>
                </a:lnTo>
                <a:lnTo>
                  <a:pt x="0" y="4569353"/>
                </a:lnTo>
                <a:lnTo>
                  <a:pt x="0" y="0"/>
                </a:lnTo>
                <a:close/>
              </a:path>
            </a:pathLst>
          </a:custGeom>
          <a:blipFill>
            <a:blip r:embed="rId9"/>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80733" y="48228"/>
            <a:ext cx="3745390" cy="4993853"/>
          </a:xfrm>
          <a:custGeom>
            <a:avLst/>
            <a:gdLst/>
            <a:ahLst/>
            <a:cxnLst/>
            <a:rect l="l" t="t" r="r" b="b"/>
            <a:pathLst>
              <a:path w="3745390" h="4993853">
                <a:moveTo>
                  <a:pt x="0" y="0"/>
                </a:moveTo>
                <a:lnTo>
                  <a:pt x="3745389" y="0"/>
                </a:lnTo>
                <a:lnTo>
                  <a:pt x="3745389" y="4993853"/>
                </a:lnTo>
                <a:lnTo>
                  <a:pt x="0" y="4993853"/>
                </a:lnTo>
                <a:lnTo>
                  <a:pt x="0" y="0"/>
                </a:lnTo>
                <a:close/>
              </a:path>
            </a:pathLst>
          </a:custGeom>
          <a:blipFill>
            <a:blip r:embed="rId2"/>
            <a:stretch>
              <a:fillRect/>
            </a:stretch>
          </a:blipFill>
        </p:spPr>
      </p:sp>
      <p:sp>
        <p:nvSpPr>
          <p:cNvPr id="3" name="Freeform 3"/>
          <p:cNvSpPr/>
          <p:nvPr/>
        </p:nvSpPr>
        <p:spPr>
          <a:xfrm>
            <a:off x="3866489" y="48228"/>
            <a:ext cx="6658471" cy="4993853"/>
          </a:xfrm>
          <a:custGeom>
            <a:avLst/>
            <a:gdLst/>
            <a:ahLst/>
            <a:cxnLst/>
            <a:rect l="l" t="t" r="r" b="b"/>
            <a:pathLst>
              <a:path w="6658471" h="4993853">
                <a:moveTo>
                  <a:pt x="0" y="0"/>
                </a:moveTo>
                <a:lnTo>
                  <a:pt x="6658470" y="0"/>
                </a:lnTo>
                <a:lnTo>
                  <a:pt x="6658470" y="4993853"/>
                </a:lnTo>
                <a:lnTo>
                  <a:pt x="0" y="4993853"/>
                </a:lnTo>
                <a:lnTo>
                  <a:pt x="0" y="0"/>
                </a:lnTo>
                <a:close/>
              </a:path>
            </a:pathLst>
          </a:custGeom>
          <a:blipFill>
            <a:blip r:embed="rId3"/>
            <a:stretch>
              <a:fillRect/>
            </a:stretch>
          </a:blipFill>
        </p:spPr>
      </p:sp>
      <p:sp>
        <p:nvSpPr>
          <p:cNvPr id="4" name="Freeform 4"/>
          <p:cNvSpPr/>
          <p:nvPr/>
        </p:nvSpPr>
        <p:spPr>
          <a:xfrm>
            <a:off x="10563059" y="48228"/>
            <a:ext cx="3745390" cy="4993853"/>
          </a:xfrm>
          <a:custGeom>
            <a:avLst/>
            <a:gdLst/>
            <a:ahLst/>
            <a:cxnLst/>
            <a:rect l="l" t="t" r="r" b="b"/>
            <a:pathLst>
              <a:path w="3745390" h="4993853">
                <a:moveTo>
                  <a:pt x="0" y="0"/>
                </a:moveTo>
                <a:lnTo>
                  <a:pt x="3745390" y="0"/>
                </a:lnTo>
                <a:lnTo>
                  <a:pt x="3745390" y="4993853"/>
                </a:lnTo>
                <a:lnTo>
                  <a:pt x="0" y="4993853"/>
                </a:lnTo>
                <a:lnTo>
                  <a:pt x="0" y="0"/>
                </a:lnTo>
                <a:close/>
              </a:path>
            </a:pathLst>
          </a:custGeom>
          <a:blipFill>
            <a:blip r:embed="rId4"/>
            <a:stretch>
              <a:fillRect/>
            </a:stretch>
          </a:blipFill>
        </p:spPr>
      </p:sp>
      <p:sp>
        <p:nvSpPr>
          <p:cNvPr id="5" name="Freeform 5"/>
          <p:cNvSpPr/>
          <p:nvPr/>
        </p:nvSpPr>
        <p:spPr>
          <a:xfrm>
            <a:off x="14346549" y="-20815"/>
            <a:ext cx="3741949" cy="4989266"/>
          </a:xfrm>
          <a:custGeom>
            <a:avLst/>
            <a:gdLst/>
            <a:ahLst/>
            <a:cxnLst/>
            <a:rect l="l" t="t" r="r" b="b"/>
            <a:pathLst>
              <a:path w="3741949" h="4989266">
                <a:moveTo>
                  <a:pt x="0" y="0"/>
                </a:moveTo>
                <a:lnTo>
                  <a:pt x="3741949" y="0"/>
                </a:lnTo>
                <a:lnTo>
                  <a:pt x="3741949" y="4989266"/>
                </a:lnTo>
                <a:lnTo>
                  <a:pt x="0" y="4989266"/>
                </a:lnTo>
                <a:lnTo>
                  <a:pt x="0" y="0"/>
                </a:lnTo>
                <a:close/>
              </a:path>
            </a:pathLst>
          </a:custGeom>
          <a:blipFill>
            <a:blip r:embed="rId5"/>
            <a:stretch>
              <a:fillRect/>
            </a:stretch>
          </a:blipFill>
        </p:spPr>
      </p:sp>
      <p:sp>
        <p:nvSpPr>
          <p:cNvPr id="6" name="Freeform 6"/>
          <p:cNvSpPr/>
          <p:nvPr/>
        </p:nvSpPr>
        <p:spPr>
          <a:xfrm>
            <a:off x="625345" y="5042081"/>
            <a:ext cx="3857625" cy="5143500"/>
          </a:xfrm>
          <a:custGeom>
            <a:avLst/>
            <a:gdLst/>
            <a:ahLst/>
            <a:cxnLst/>
            <a:rect l="l" t="t" r="r" b="b"/>
            <a:pathLst>
              <a:path w="3857625" h="5143500">
                <a:moveTo>
                  <a:pt x="0" y="0"/>
                </a:moveTo>
                <a:lnTo>
                  <a:pt x="3857625" y="0"/>
                </a:lnTo>
                <a:lnTo>
                  <a:pt x="3857625" y="5143500"/>
                </a:lnTo>
                <a:lnTo>
                  <a:pt x="0" y="5143500"/>
                </a:lnTo>
                <a:lnTo>
                  <a:pt x="0" y="0"/>
                </a:lnTo>
                <a:close/>
              </a:path>
            </a:pathLst>
          </a:custGeom>
          <a:blipFill>
            <a:blip r:embed="rId6"/>
            <a:stretch>
              <a:fillRect/>
            </a:stretch>
          </a:blipFill>
        </p:spPr>
      </p:sp>
      <p:sp>
        <p:nvSpPr>
          <p:cNvPr id="7" name="Freeform 7"/>
          <p:cNvSpPr/>
          <p:nvPr/>
        </p:nvSpPr>
        <p:spPr>
          <a:xfrm>
            <a:off x="4944767" y="5055760"/>
            <a:ext cx="3857625" cy="5143500"/>
          </a:xfrm>
          <a:custGeom>
            <a:avLst/>
            <a:gdLst/>
            <a:ahLst/>
            <a:cxnLst/>
            <a:rect l="l" t="t" r="r" b="b"/>
            <a:pathLst>
              <a:path w="3857625" h="5143500">
                <a:moveTo>
                  <a:pt x="0" y="0"/>
                </a:moveTo>
                <a:lnTo>
                  <a:pt x="3857625" y="0"/>
                </a:lnTo>
                <a:lnTo>
                  <a:pt x="3857625" y="5143500"/>
                </a:lnTo>
                <a:lnTo>
                  <a:pt x="0" y="5143500"/>
                </a:lnTo>
                <a:lnTo>
                  <a:pt x="0" y="0"/>
                </a:lnTo>
                <a:close/>
              </a:path>
            </a:pathLst>
          </a:custGeom>
          <a:blipFill>
            <a:blip r:embed="rId7"/>
            <a:stretch>
              <a:fillRect/>
            </a:stretch>
          </a:blipFill>
        </p:spPr>
      </p:sp>
      <p:sp>
        <p:nvSpPr>
          <p:cNvPr id="8" name="Freeform 8"/>
          <p:cNvSpPr/>
          <p:nvPr/>
        </p:nvSpPr>
        <p:spPr>
          <a:xfrm>
            <a:off x="9259592" y="5055760"/>
            <a:ext cx="3867885" cy="5157179"/>
          </a:xfrm>
          <a:custGeom>
            <a:avLst/>
            <a:gdLst/>
            <a:ahLst/>
            <a:cxnLst/>
            <a:rect l="l" t="t" r="r" b="b"/>
            <a:pathLst>
              <a:path w="3867885" h="5157179">
                <a:moveTo>
                  <a:pt x="0" y="0"/>
                </a:moveTo>
                <a:lnTo>
                  <a:pt x="3867884" y="0"/>
                </a:lnTo>
                <a:lnTo>
                  <a:pt x="3867884" y="5157179"/>
                </a:lnTo>
                <a:lnTo>
                  <a:pt x="0" y="5157179"/>
                </a:lnTo>
                <a:lnTo>
                  <a:pt x="0" y="0"/>
                </a:lnTo>
                <a:close/>
              </a:path>
            </a:pathLst>
          </a:custGeom>
          <a:blipFill>
            <a:blip r:embed="rId8"/>
            <a:stretch>
              <a:fillRect/>
            </a:stretch>
          </a:blipFill>
        </p:spPr>
      </p:sp>
      <p:sp>
        <p:nvSpPr>
          <p:cNvPr id="9" name="Freeform 9"/>
          <p:cNvSpPr/>
          <p:nvPr/>
        </p:nvSpPr>
        <p:spPr>
          <a:xfrm>
            <a:off x="13764458" y="5042081"/>
            <a:ext cx="3867885" cy="5157179"/>
          </a:xfrm>
          <a:custGeom>
            <a:avLst/>
            <a:gdLst/>
            <a:ahLst/>
            <a:cxnLst/>
            <a:rect l="l" t="t" r="r" b="b"/>
            <a:pathLst>
              <a:path w="3867885" h="5157179">
                <a:moveTo>
                  <a:pt x="0" y="0"/>
                </a:moveTo>
                <a:lnTo>
                  <a:pt x="3867885" y="0"/>
                </a:lnTo>
                <a:lnTo>
                  <a:pt x="3867885" y="5157179"/>
                </a:lnTo>
                <a:lnTo>
                  <a:pt x="0" y="5157179"/>
                </a:lnTo>
                <a:lnTo>
                  <a:pt x="0" y="0"/>
                </a:lnTo>
                <a:close/>
              </a:path>
            </a:pathLst>
          </a:custGeom>
          <a:blipFill>
            <a:blip r:embed="rId9"/>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1287580" y="1028700"/>
            <a:ext cx="15712840" cy="8229600"/>
          </a:xfrm>
          <a:custGeom>
            <a:avLst/>
            <a:gdLst/>
            <a:ahLst/>
            <a:cxnLst/>
            <a:rect l="l" t="t" r="r" b="b"/>
            <a:pathLst>
              <a:path w="15712840" h="8229600">
                <a:moveTo>
                  <a:pt x="0" y="0"/>
                </a:moveTo>
                <a:lnTo>
                  <a:pt x="15712840" y="0"/>
                </a:lnTo>
                <a:lnTo>
                  <a:pt x="15712840" y="8229600"/>
                </a:lnTo>
                <a:lnTo>
                  <a:pt x="0" y="8229600"/>
                </a:lnTo>
                <a:lnTo>
                  <a:pt x="0" y="0"/>
                </a:lnTo>
                <a:close/>
              </a:path>
            </a:pathLst>
          </a:custGeom>
          <a:blipFill>
            <a:blip r:embed="rId2"/>
            <a:stretch>
              <a:fillRect/>
            </a:stretch>
          </a:blipFill>
        </p:spPr>
      </p:sp>
      <p:sp>
        <p:nvSpPr>
          <p:cNvPr id="3" name="Freeform 3"/>
          <p:cNvSpPr/>
          <p:nvPr/>
        </p:nvSpPr>
        <p:spPr>
          <a:xfrm rot="-536198">
            <a:off x="10169226" y="7159889"/>
            <a:ext cx="915986" cy="2039646"/>
          </a:xfrm>
          <a:custGeom>
            <a:avLst/>
            <a:gdLst/>
            <a:ahLst/>
            <a:cxnLst/>
            <a:rect l="l" t="t" r="r" b="b"/>
            <a:pathLst>
              <a:path w="915986" h="2039646">
                <a:moveTo>
                  <a:pt x="0" y="0"/>
                </a:moveTo>
                <a:lnTo>
                  <a:pt x="915986" y="0"/>
                </a:lnTo>
                <a:lnTo>
                  <a:pt x="915986" y="2039645"/>
                </a:lnTo>
                <a:lnTo>
                  <a:pt x="0" y="203964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160242" y="1245930"/>
            <a:ext cx="1640282" cy="1628352"/>
          </a:xfrm>
          <a:custGeom>
            <a:avLst/>
            <a:gdLst/>
            <a:ahLst/>
            <a:cxnLst/>
            <a:rect l="l" t="t" r="r" b="b"/>
            <a:pathLst>
              <a:path w="1640282" h="1628352">
                <a:moveTo>
                  <a:pt x="0" y="0"/>
                </a:moveTo>
                <a:lnTo>
                  <a:pt x="1640281" y="0"/>
                </a:lnTo>
                <a:lnTo>
                  <a:pt x="1640281" y="1628353"/>
                </a:lnTo>
                <a:lnTo>
                  <a:pt x="0" y="16283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889329" flipH="1">
            <a:off x="-341896" y="8466295"/>
            <a:ext cx="2786150" cy="1242212"/>
          </a:xfrm>
          <a:custGeom>
            <a:avLst/>
            <a:gdLst/>
            <a:ahLst/>
            <a:cxnLst/>
            <a:rect l="l" t="t" r="r" b="b"/>
            <a:pathLst>
              <a:path w="2786150" h="1242212">
                <a:moveTo>
                  <a:pt x="2786151" y="0"/>
                </a:moveTo>
                <a:lnTo>
                  <a:pt x="0" y="0"/>
                </a:lnTo>
                <a:lnTo>
                  <a:pt x="0" y="1242212"/>
                </a:lnTo>
                <a:lnTo>
                  <a:pt x="2786151" y="1242212"/>
                </a:lnTo>
                <a:lnTo>
                  <a:pt x="2786151"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889329">
            <a:off x="11659653" y="2533846"/>
            <a:ext cx="2786150" cy="1242212"/>
          </a:xfrm>
          <a:custGeom>
            <a:avLst/>
            <a:gdLst/>
            <a:ahLst/>
            <a:cxnLst/>
            <a:rect l="l" t="t" r="r" b="b"/>
            <a:pathLst>
              <a:path w="2786150" h="1242212">
                <a:moveTo>
                  <a:pt x="0" y="0"/>
                </a:moveTo>
                <a:lnTo>
                  <a:pt x="2786151" y="0"/>
                </a:lnTo>
                <a:lnTo>
                  <a:pt x="2786151" y="1242212"/>
                </a:lnTo>
                <a:lnTo>
                  <a:pt x="0" y="12422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713552">
            <a:off x="4081895" y="2728707"/>
            <a:ext cx="1301807" cy="1482389"/>
          </a:xfrm>
          <a:custGeom>
            <a:avLst/>
            <a:gdLst/>
            <a:ahLst/>
            <a:cxnLst/>
            <a:rect l="l" t="t" r="r" b="b"/>
            <a:pathLst>
              <a:path w="1301807" h="1482389">
                <a:moveTo>
                  <a:pt x="0" y="0"/>
                </a:moveTo>
                <a:lnTo>
                  <a:pt x="1301808" y="0"/>
                </a:lnTo>
                <a:lnTo>
                  <a:pt x="1301808" y="1482390"/>
                </a:lnTo>
                <a:lnTo>
                  <a:pt x="0" y="148239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4250781">
            <a:off x="16428095" y="5414055"/>
            <a:ext cx="1662411" cy="2935825"/>
          </a:xfrm>
          <a:custGeom>
            <a:avLst/>
            <a:gdLst/>
            <a:ahLst/>
            <a:cxnLst/>
            <a:rect l="l" t="t" r="r" b="b"/>
            <a:pathLst>
              <a:path w="1662411" h="2935825">
                <a:moveTo>
                  <a:pt x="0" y="0"/>
                </a:moveTo>
                <a:lnTo>
                  <a:pt x="1662410" y="0"/>
                </a:lnTo>
                <a:lnTo>
                  <a:pt x="1662410" y="2935825"/>
                </a:lnTo>
                <a:lnTo>
                  <a:pt x="0" y="2935825"/>
                </a:lnTo>
                <a:lnTo>
                  <a:pt x="0" y="0"/>
                </a:lnTo>
                <a:close/>
              </a:path>
            </a:pathLst>
          </a:custGeom>
          <a:blipFill>
            <a:blip r:embed="rId11"/>
            <a:stretch>
              <a:fillRect/>
            </a:stretch>
          </a:blipFill>
        </p:spPr>
      </p:sp>
      <p:sp>
        <p:nvSpPr>
          <p:cNvPr id="9" name="Freeform 9"/>
          <p:cNvSpPr/>
          <p:nvPr/>
        </p:nvSpPr>
        <p:spPr>
          <a:xfrm>
            <a:off x="3342705" y="7021071"/>
            <a:ext cx="2780187" cy="2255427"/>
          </a:xfrm>
          <a:custGeom>
            <a:avLst/>
            <a:gdLst/>
            <a:ahLst/>
            <a:cxnLst/>
            <a:rect l="l" t="t" r="r" b="b"/>
            <a:pathLst>
              <a:path w="2780187" h="2255427">
                <a:moveTo>
                  <a:pt x="0" y="0"/>
                </a:moveTo>
                <a:lnTo>
                  <a:pt x="2780188" y="0"/>
                </a:lnTo>
                <a:lnTo>
                  <a:pt x="2780188" y="2255427"/>
                </a:lnTo>
                <a:lnTo>
                  <a:pt x="0" y="2255427"/>
                </a:lnTo>
                <a:lnTo>
                  <a:pt x="0" y="0"/>
                </a:lnTo>
                <a:close/>
              </a:path>
            </a:pathLst>
          </a:custGeom>
          <a:blipFill>
            <a:blip r:embed="rId12"/>
            <a:stretch>
              <a:fillRect/>
            </a:stretch>
          </a:blipFill>
        </p:spPr>
      </p:sp>
      <p:sp>
        <p:nvSpPr>
          <p:cNvPr id="10" name="TextBox 10"/>
          <p:cNvSpPr txBox="1"/>
          <p:nvPr/>
        </p:nvSpPr>
        <p:spPr>
          <a:xfrm>
            <a:off x="940065" y="4036786"/>
            <a:ext cx="16407870" cy="2854246"/>
          </a:xfrm>
          <a:prstGeom prst="rect">
            <a:avLst/>
          </a:prstGeom>
        </p:spPr>
        <p:txBody>
          <a:bodyPr lIns="0" tIns="0" rIns="0" bIns="0" rtlCol="0" anchor="t">
            <a:spAutoFit/>
          </a:bodyPr>
          <a:lstStyle/>
          <a:p>
            <a:pPr marL="0" lvl="0" indent="0" algn="ctr">
              <a:lnSpc>
                <a:spcPts val="12502"/>
              </a:lnSpc>
              <a:spcBef>
                <a:spcPct val="0"/>
              </a:spcBef>
            </a:pPr>
            <a:r>
              <a:rPr lang="en-US" sz="10872">
                <a:solidFill>
                  <a:srgbClr val="4A71F6"/>
                </a:solidFill>
                <a:latin typeface="DG Jory"/>
                <a:ea typeface="DG Jory"/>
                <a:cs typeface="DG Jory"/>
                <a:sym typeface="DG Jory"/>
              </a:rPr>
              <a:t>AITÄH TÄHELEPANU EEST! </a:t>
            </a:r>
          </a:p>
        </p:txBody>
      </p:sp>
      <p:sp>
        <p:nvSpPr>
          <p:cNvPr id="11" name="Freeform 11"/>
          <p:cNvSpPr/>
          <p:nvPr/>
        </p:nvSpPr>
        <p:spPr>
          <a:xfrm rot="2937352">
            <a:off x="-970617" y="1403892"/>
            <a:ext cx="3268344" cy="2174935"/>
          </a:xfrm>
          <a:custGeom>
            <a:avLst/>
            <a:gdLst/>
            <a:ahLst/>
            <a:cxnLst/>
            <a:rect l="l" t="t" r="r" b="b"/>
            <a:pathLst>
              <a:path w="3268344" h="2174935">
                <a:moveTo>
                  <a:pt x="0" y="0"/>
                </a:moveTo>
                <a:lnTo>
                  <a:pt x="3268345" y="0"/>
                </a:lnTo>
                <a:lnTo>
                  <a:pt x="3268345" y="2174935"/>
                </a:lnTo>
                <a:lnTo>
                  <a:pt x="0" y="217493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5378480" y="8860598"/>
            <a:ext cx="4078743" cy="3074352"/>
          </a:xfrm>
          <a:custGeom>
            <a:avLst/>
            <a:gdLst/>
            <a:ahLst/>
            <a:cxnLst/>
            <a:rect l="l" t="t" r="r" b="b"/>
            <a:pathLst>
              <a:path w="4078743" h="3074352">
                <a:moveTo>
                  <a:pt x="0" y="0"/>
                </a:moveTo>
                <a:lnTo>
                  <a:pt x="4078743" y="0"/>
                </a:lnTo>
                <a:lnTo>
                  <a:pt x="4078743" y="3074352"/>
                </a:lnTo>
                <a:lnTo>
                  <a:pt x="0" y="3074352"/>
                </a:lnTo>
                <a:lnTo>
                  <a:pt x="0" y="0"/>
                </a:lnTo>
                <a:close/>
              </a:path>
            </a:pathLst>
          </a:custGeom>
          <a:blipFill>
            <a:blip r:embed="rId15"/>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8498603" y="1663049"/>
            <a:ext cx="14078083" cy="12516696"/>
          </a:xfrm>
          <a:custGeom>
            <a:avLst/>
            <a:gdLst/>
            <a:ahLst/>
            <a:cxnLst/>
            <a:rect l="l" t="t" r="r" b="b"/>
            <a:pathLst>
              <a:path w="14078083" h="12516696">
                <a:moveTo>
                  <a:pt x="0" y="0"/>
                </a:moveTo>
                <a:lnTo>
                  <a:pt x="14078083" y="0"/>
                </a:lnTo>
                <a:lnTo>
                  <a:pt x="14078083" y="12516696"/>
                </a:lnTo>
                <a:lnTo>
                  <a:pt x="0" y="125166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766632" y="1028700"/>
            <a:ext cx="16953241" cy="9532333"/>
          </a:xfrm>
          <a:custGeom>
            <a:avLst/>
            <a:gdLst/>
            <a:ahLst/>
            <a:cxnLst/>
            <a:rect l="l" t="t" r="r" b="b"/>
            <a:pathLst>
              <a:path w="16953241" h="9532333">
                <a:moveTo>
                  <a:pt x="0" y="0"/>
                </a:moveTo>
                <a:lnTo>
                  <a:pt x="16953241" y="0"/>
                </a:lnTo>
                <a:lnTo>
                  <a:pt x="16953241" y="9532333"/>
                </a:lnTo>
                <a:lnTo>
                  <a:pt x="0" y="95323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339319" y="2377337"/>
            <a:ext cx="2273065" cy="1996165"/>
          </a:xfrm>
          <a:custGeom>
            <a:avLst/>
            <a:gdLst/>
            <a:ahLst/>
            <a:cxnLst/>
            <a:rect l="l" t="t" r="r" b="b"/>
            <a:pathLst>
              <a:path w="2273065" h="1996165">
                <a:moveTo>
                  <a:pt x="0" y="0"/>
                </a:moveTo>
                <a:lnTo>
                  <a:pt x="2273065" y="0"/>
                </a:lnTo>
                <a:lnTo>
                  <a:pt x="2273065" y="1996165"/>
                </a:lnTo>
                <a:lnTo>
                  <a:pt x="0" y="19961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4173872" y="4149368"/>
            <a:ext cx="3439708" cy="5515567"/>
          </a:xfrm>
          <a:custGeom>
            <a:avLst/>
            <a:gdLst/>
            <a:ahLst/>
            <a:cxnLst/>
            <a:rect l="l" t="t" r="r" b="b"/>
            <a:pathLst>
              <a:path w="3439708" h="5515567">
                <a:moveTo>
                  <a:pt x="0" y="0"/>
                </a:moveTo>
                <a:lnTo>
                  <a:pt x="3439708" y="0"/>
                </a:lnTo>
                <a:lnTo>
                  <a:pt x="3439708" y="5515567"/>
                </a:lnTo>
                <a:lnTo>
                  <a:pt x="0" y="55155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6289260" y="553087"/>
            <a:ext cx="1324320" cy="1430994"/>
          </a:xfrm>
          <a:custGeom>
            <a:avLst/>
            <a:gdLst/>
            <a:ahLst/>
            <a:cxnLst/>
            <a:rect l="l" t="t" r="r" b="b"/>
            <a:pathLst>
              <a:path w="1324320" h="1430994">
                <a:moveTo>
                  <a:pt x="0" y="0"/>
                </a:moveTo>
                <a:lnTo>
                  <a:pt x="1324320" y="0"/>
                </a:lnTo>
                <a:lnTo>
                  <a:pt x="1324320" y="1430994"/>
                </a:lnTo>
                <a:lnTo>
                  <a:pt x="0" y="1430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70538" y="8121422"/>
            <a:ext cx="1916325" cy="1543513"/>
          </a:xfrm>
          <a:custGeom>
            <a:avLst/>
            <a:gdLst/>
            <a:ahLst/>
            <a:cxnLst/>
            <a:rect l="l" t="t" r="r" b="b"/>
            <a:pathLst>
              <a:path w="1916325" h="1543513">
                <a:moveTo>
                  <a:pt x="0" y="0"/>
                </a:moveTo>
                <a:lnTo>
                  <a:pt x="1916324" y="0"/>
                </a:lnTo>
                <a:lnTo>
                  <a:pt x="1916324" y="1543513"/>
                </a:lnTo>
                <a:lnTo>
                  <a:pt x="0" y="15435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8" name="Freeform 8"/>
          <p:cNvSpPr/>
          <p:nvPr/>
        </p:nvSpPr>
        <p:spPr>
          <a:xfrm flipH="1">
            <a:off x="-57375" y="1487397"/>
            <a:ext cx="2044237" cy="2689786"/>
          </a:xfrm>
          <a:custGeom>
            <a:avLst/>
            <a:gdLst/>
            <a:ahLst/>
            <a:cxnLst/>
            <a:rect l="l" t="t" r="r" b="b"/>
            <a:pathLst>
              <a:path w="2044237" h="2689786">
                <a:moveTo>
                  <a:pt x="2044237" y="0"/>
                </a:moveTo>
                <a:lnTo>
                  <a:pt x="0" y="0"/>
                </a:lnTo>
                <a:lnTo>
                  <a:pt x="0" y="2689786"/>
                </a:lnTo>
                <a:lnTo>
                  <a:pt x="2044237" y="2689786"/>
                </a:lnTo>
                <a:lnTo>
                  <a:pt x="2044237" y="0"/>
                </a:lnTo>
                <a:close/>
              </a:path>
            </a:pathLst>
          </a:custGeom>
          <a:blipFill>
            <a:blip r:embed="rId14"/>
            <a:stretch>
              <a:fillRect/>
            </a:stretch>
          </a:blipFill>
        </p:spPr>
      </p:sp>
      <p:sp>
        <p:nvSpPr>
          <p:cNvPr id="9" name="TextBox 9"/>
          <p:cNvSpPr txBox="1"/>
          <p:nvPr/>
        </p:nvSpPr>
        <p:spPr>
          <a:xfrm>
            <a:off x="1503907" y="3271389"/>
            <a:ext cx="10774357" cy="6625336"/>
          </a:xfrm>
          <a:prstGeom prst="rect">
            <a:avLst/>
          </a:prstGeom>
        </p:spPr>
        <p:txBody>
          <a:bodyPr lIns="0" tIns="0" rIns="0" bIns="0" rtlCol="0" anchor="t">
            <a:spAutoFit/>
          </a:bodyPr>
          <a:lstStyle/>
          <a:p>
            <a:pPr marL="0" lvl="0" indent="0" algn="l">
              <a:lnSpc>
                <a:spcPts val="10948"/>
              </a:lnSpc>
              <a:spcBef>
                <a:spcPct val="0"/>
              </a:spcBef>
            </a:pPr>
            <a:r>
              <a:rPr lang="en-US" sz="9520">
                <a:solidFill>
                  <a:srgbClr val="4A71F6"/>
                </a:solidFill>
                <a:latin typeface="DG Jory"/>
                <a:ea typeface="DG Jory"/>
                <a:cs typeface="DG Jory"/>
                <a:sym typeface="DG Jory"/>
              </a:rPr>
              <a:t>MEIE PROJEKTID: </a:t>
            </a:r>
          </a:p>
          <a:p>
            <a:pPr marL="1554480" lvl="1" indent="-777240" algn="l">
              <a:lnSpc>
                <a:spcPts val="8280"/>
              </a:lnSpc>
              <a:spcBef>
                <a:spcPct val="0"/>
              </a:spcBef>
              <a:buFont typeface="Arial"/>
              <a:buChar char="•"/>
            </a:pPr>
            <a:r>
              <a:rPr lang="en-US" sz="7200" u="none" strike="noStrike">
                <a:solidFill>
                  <a:srgbClr val="4A71F6"/>
                </a:solidFill>
                <a:latin typeface="DG Jory"/>
                <a:ea typeface="DG Jory"/>
                <a:cs typeface="DG Jory"/>
                <a:sym typeface="DG Jory"/>
              </a:rPr>
              <a:t>“Ametite võlumaailm” (07.10. -02.12.2024)</a:t>
            </a:r>
          </a:p>
          <a:p>
            <a:pPr marL="1554480" lvl="1" indent="-777240" algn="l">
              <a:lnSpc>
                <a:spcPts val="8280"/>
              </a:lnSpc>
              <a:spcBef>
                <a:spcPct val="0"/>
              </a:spcBef>
              <a:buFont typeface="Arial"/>
              <a:buChar char="•"/>
            </a:pPr>
            <a:r>
              <a:rPr lang="en-US" sz="7200" u="none" strike="noStrike">
                <a:solidFill>
                  <a:srgbClr val="4A71F6"/>
                </a:solidFill>
                <a:latin typeface="DG Jory"/>
                <a:ea typeface="DG Jory"/>
                <a:cs typeface="DG Jory"/>
                <a:sym typeface="DG Jory"/>
              </a:rPr>
              <a:t> “Eesti on mu kodumaa”</a:t>
            </a:r>
          </a:p>
          <a:p>
            <a:pPr algn="l">
              <a:lnSpc>
                <a:spcPts val="8280"/>
              </a:lnSpc>
              <a:spcBef>
                <a:spcPct val="0"/>
              </a:spcBef>
            </a:pPr>
            <a:r>
              <a:rPr lang="en-US" sz="7200" u="none" strike="noStrike">
                <a:solidFill>
                  <a:srgbClr val="4A71F6"/>
                </a:solidFill>
                <a:latin typeface="DG Jory"/>
                <a:ea typeface="DG Jory"/>
                <a:cs typeface="DG Jory"/>
                <a:sym typeface="DG Jory"/>
              </a:rPr>
              <a:t>             (13.01 - 28.03.2025) </a:t>
            </a:r>
          </a:p>
          <a:p>
            <a:pPr algn="l">
              <a:lnSpc>
                <a:spcPts val="8280"/>
              </a:lnSpc>
            </a:pPr>
            <a:endParaRPr lang="en-US" sz="7200" u="none" strike="noStrike">
              <a:solidFill>
                <a:srgbClr val="4A71F6"/>
              </a:solidFill>
              <a:latin typeface="DG Jory"/>
              <a:ea typeface="DG Jory"/>
              <a:cs typeface="DG Jory"/>
              <a:sym typeface="DG Jory"/>
            </a:endParaRPr>
          </a:p>
        </p:txBody>
      </p:sp>
      <p:sp>
        <p:nvSpPr>
          <p:cNvPr id="10" name="Freeform 10"/>
          <p:cNvSpPr/>
          <p:nvPr/>
        </p:nvSpPr>
        <p:spPr>
          <a:xfrm>
            <a:off x="13186609" y="1268584"/>
            <a:ext cx="3551530" cy="2750822"/>
          </a:xfrm>
          <a:custGeom>
            <a:avLst/>
            <a:gdLst/>
            <a:ahLst/>
            <a:cxnLst/>
            <a:rect l="l" t="t" r="r" b="b"/>
            <a:pathLst>
              <a:path w="3551530" h="2750822">
                <a:moveTo>
                  <a:pt x="0" y="0"/>
                </a:moveTo>
                <a:lnTo>
                  <a:pt x="3551530" y="0"/>
                </a:lnTo>
                <a:lnTo>
                  <a:pt x="3551530" y="2750822"/>
                </a:lnTo>
                <a:lnTo>
                  <a:pt x="0" y="275082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8498603" y="1663049"/>
            <a:ext cx="14078083" cy="12516696"/>
          </a:xfrm>
          <a:custGeom>
            <a:avLst/>
            <a:gdLst/>
            <a:ahLst/>
            <a:cxnLst/>
            <a:rect l="l" t="t" r="r" b="b"/>
            <a:pathLst>
              <a:path w="14078083" h="12516696">
                <a:moveTo>
                  <a:pt x="0" y="0"/>
                </a:moveTo>
                <a:lnTo>
                  <a:pt x="14078083" y="0"/>
                </a:lnTo>
                <a:lnTo>
                  <a:pt x="14078083" y="12516696"/>
                </a:lnTo>
                <a:lnTo>
                  <a:pt x="0" y="125166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340515" y="2225681"/>
            <a:ext cx="2273065" cy="1996165"/>
          </a:xfrm>
          <a:custGeom>
            <a:avLst/>
            <a:gdLst/>
            <a:ahLst/>
            <a:cxnLst/>
            <a:rect l="l" t="t" r="r" b="b"/>
            <a:pathLst>
              <a:path w="2273065" h="1996165">
                <a:moveTo>
                  <a:pt x="0" y="0"/>
                </a:moveTo>
                <a:lnTo>
                  <a:pt x="2273065" y="0"/>
                </a:lnTo>
                <a:lnTo>
                  <a:pt x="2273065" y="1996165"/>
                </a:lnTo>
                <a:lnTo>
                  <a:pt x="0" y="19961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289260" y="553087"/>
            <a:ext cx="1324320" cy="1430994"/>
          </a:xfrm>
          <a:custGeom>
            <a:avLst/>
            <a:gdLst/>
            <a:ahLst/>
            <a:cxnLst/>
            <a:rect l="l" t="t" r="r" b="b"/>
            <a:pathLst>
              <a:path w="1324320" h="1430994">
                <a:moveTo>
                  <a:pt x="0" y="0"/>
                </a:moveTo>
                <a:lnTo>
                  <a:pt x="1324320" y="0"/>
                </a:lnTo>
                <a:lnTo>
                  <a:pt x="1324320" y="1430994"/>
                </a:lnTo>
                <a:lnTo>
                  <a:pt x="0" y="14309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227675" y="270501"/>
            <a:ext cx="1916325" cy="1543513"/>
          </a:xfrm>
          <a:custGeom>
            <a:avLst/>
            <a:gdLst/>
            <a:ahLst/>
            <a:cxnLst/>
            <a:rect l="l" t="t" r="r" b="b"/>
            <a:pathLst>
              <a:path w="1916325" h="1543513">
                <a:moveTo>
                  <a:pt x="0" y="0"/>
                </a:moveTo>
                <a:lnTo>
                  <a:pt x="1916325" y="0"/>
                </a:lnTo>
                <a:lnTo>
                  <a:pt x="1916325" y="1543513"/>
                </a:lnTo>
                <a:lnTo>
                  <a:pt x="0" y="15435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6" name="Freeform 6"/>
          <p:cNvSpPr/>
          <p:nvPr/>
        </p:nvSpPr>
        <p:spPr>
          <a:xfrm flipH="1">
            <a:off x="180874" y="153023"/>
            <a:ext cx="1695653" cy="2231122"/>
          </a:xfrm>
          <a:custGeom>
            <a:avLst/>
            <a:gdLst/>
            <a:ahLst/>
            <a:cxnLst/>
            <a:rect l="l" t="t" r="r" b="b"/>
            <a:pathLst>
              <a:path w="1695653" h="2231122">
                <a:moveTo>
                  <a:pt x="1695652" y="0"/>
                </a:moveTo>
                <a:lnTo>
                  <a:pt x="0" y="0"/>
                </a:lnTo>
                <a:lnTo>
                  <a:pt x="0" y="2231122"/>
                </a:lnTo>
                <a:lnTo>
                  <a:pt x="1695652" y="2231122"/>
                </a:lnTo>
                <a:lnTo>
                  <a:pt x="1695652" y="0"/>
                </a:lnTo>
                <a:close/>
              </a:path>
            </a:pathLst>
          </a:custGeom>
          <a:blipFill>
            <a:blip r:embed="rId10"/>
            <a:stretch>
              <a:fillRect/>
            </a:stretch>
          </a:blipFill>
        </p:spPr>
      </p:sp>
      <p:sp>
        <p:nvSpPr>
          <p:cNvPr id="7" name="TextBox 7"/>
          <p:cNvSpPr txBox="1"/>
          <p:nvPr/>
        </p:nvSpPr>
        <p:spPr>
          <a:xfrm>
            <a:off x="1161129" y="1993606"/>
            <a:ext cx="14179385" cy="895113"/>
          </a:xfrm>
          <a:prstGeom prst="rect">
            <a:avLst/>
          </a:prstGeom>
        </p:spPr>
        <p:txBody>
          <a:bodyPr lIns="0" tIns="0" rIns="0" bIns="0" rtlCol="0" anchor="t">
            <a:spAutoFit/>
          </a:bodyPr>
          <a:lstStyle/>
          <a:p>
            <a:pPr marL="0" lvl="0" indent="0" algn="l">
              <a:lnSpc>
                <a:spcPts val="6857"/>
              </a:lnSpc>
              <a:spcBef>
                <a:spcPct val="0"/>
              </a:spcBef>
            </a:pPr>
            <a:r>
              <a:rPr lang="en-US" sz="5962" b="1">
                <a:solidFill>
                  <a:srgbClr val="4A71F6"/>
                </a:solidFill>
                <a:latin typeface="DG Jory Bold"/>
                <a:ea typeface="DG Jory Bold"/>
                <a:cs typeface="DG Jory Bold"/>
                <a:sym typeface="DG Jory Bold"/>
              </a:rPr>
              <a:t>Projekt “Ametite võlumaailm” (07.10. -02.12.2024</a:t>
            </a:r>
            <a:r>
              <a:rPr lang="en-US" sz="5962">
                <a:solidFill>
                  <a:srgbClr val="4A71F6"/>
                </a:solidFill>
                <a:latin typeface="DG Jory"/>
                <a:ea typeface="DG Jory"/>
                <a:cs typeface="DG Jory"/>
                <a:sym typeface="DG Jory"/>
              </a:rPr>
              <a:t>)</a:t>
            </a:r>
          </a:p>
        </p:txBody>
      </p:sp>
      <p:sp>
        <p:nvSpPr>
          <p:cNvPr id="8" name="Freeform 8"/>
          <p:cNvSpPr/>
          <p:nvPr/>
        </p:nvSpPr>
        <p:spPr>
          <a:xfrm>
            <a:off x="18125662" y="2384145"/>
            <a:ext cx="3551530" cy="2750822"/>
          </a:xfrm>
          <a:custGeom>
            <a:avLst/>
            <a:gdLst/>
            <a:ahLst/>
            <a:cxnLst/>
            <a:rect l="l" t="t" r="r" b="b"/>
            <a:pathLst>
              <a:path w="3551530" h="2750822">
                <a:moveTo>
                  <a:pt x="0" y="0"/>
                </a:moveTo>
                <a:lnTo>
                  <a:pt x="3551531" y="0"/>
                </a:lnTo>
                <a:lnTo>
                  <a:pt x="3551531" y="2750821"/>
                </a:lnTo>
                <a:lnTo>
                  <a:pt x="0" y="275082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506569" y="2827645"/>
            <a:ext cx="13764346" cy="6603224"/>
          </a:xfrm>
          <a:prstGeom prst="rect">
            <a:avLst/>
          </a:prstGeom>
        </p:spPr>
        <p:txBody>
          <a:bodyPr lIns="0" tIns="0" rIns="0" bIns="0" rtlCol="0" anchor="t">
            <a:spAutoFit/>
          </a:bodyPr>
          <a:lstStyle/>
          <a:p>
            <a:pPr algn="l">
              <a:lnSpc>
                <a:spcPts val="5335"/>
              </a:lnSpc>
            </a:pPr>
            <a:r>
              <a:rPr lang="en-US" sz="3811" b="1" u="sng">
                <a:solidFill>
                  <a:srgbClr val="4A71F6"/>
                </a:solidFill>
                <a:latin typeface="DG Jory Bold"/>
                <a:ea typeface="DG Jory Bold"/>
                <a:cs typeface="DG Jory Bold"/>
                <a:sym typeface="DG Jory Bold"/>
              </a:rPr>
              <a:t>Projekti tekke lugu: </a:t>
            </a:r>
          </a:p>
          <a:p>
            <a:pPr algn="l">
              <a:lnSpc>
                <a:spcPts val="4915"/>
              </a:lnSpc>
            </a:pPr>
            <a:r>
              <a:rPr lang="en-US" sz="3511" b="1">
                <a:solidFill>
                  <a:srgbClr val="4A71F6"/>
                </a:solidFill>
                <a:latin typeface="DG Jory Bold"/>
                <a:ea typeface="DG Jory Bold"/>
                <a:cs typeface="DG Jory Bold"/>
                <a:sym typeface="DG Jory Bold"/>
              </a:rPr>
              <a:t>Lasteaias tutvuvad lapsed ametite mitmekesisusega ja laia valikuga. Laste tutvumine täiskasvanute tööga ei ole ainult süsteemsete teadmiste kujundamise vahend, vaid ka oluline sotsiaalne ja emotsionaalne vahend, mis aitab neil tutvuda täiskasvanute maailmaga ja omandada inimestega suhtlemise kogemust. Me valmistame lapsi ette selleks, et nad saaksid hõlpsasti iseseisvasse ellu astuda: mõista, et töö on inimeste elus väga olulisel kohal, et töö on elu alus; austada kõiki, kes töötavad, ja väärtustada nende tööd. On oluline, et lapsed õpiksid, mida erinevate elukutsete inimesed teevad, milliste tööriistade ja masinatega ning mis on nende tulemus.</a:t>
            </a:r>
          </a:p>
          <a:p>
            <a:pPr marL="0" lvl="0" indent="0" algn="l">
              <a:lnSpc>
                <a:spcPts val="2800"/>
              </a:lnSpc>
              <a:spcBef>
                <a:spcPct val="0"/>
              </a:spcBef>
            </a:pPr>
            <a:endParaRPr lang="en-US" sz="3511" b="1">
              <a:solidFill>
                <a:srgbClr val="4A71F6"/>
              </a:solidFill>
              <a:latin typeface="DG Jory Bold"/>
              <a:ea typeface="DG Jory Bold"/>
              <a:cs typeface="DG Jory Bold"/>
              <a:sym typeface="DG Jory Bold"/>
            </a:endParaRPr>
          </a:p>
        </p:txBody>
      </p:sp>
      <p:sp>
        <p:nvSpPr>
          <p:cNvPr id="10" name="Freeform 10"/>
          <p:cNvSpPr/>
          <p:nvPr/>
        </p:nvSpPr>
        <p:spPr>
          <a:xfrm>
            <a:off x="14685954" y="4385238"/>
            <a:ext cx="3439708" cy="5515567"/>
          </a:xfrm>
          <a:custGeom>
            <a:avLst/>
            <a:gdLst/>
            <a:ahLst/>
            <a:cxnLst/>
            <a:rect l="l" t="t" r="r" b="b"/>
            <a:pathLst>
              <a:path w="3439708" h="5515567">
                <a:moveTo>
                  <a:pt x="0" y="0"/>
                </a:moveTo>
                <a:lnTo>
                  <a:pt x="3439708" y="0"/>
                </a:lnTo>
                <a:lnTo>
                  <a:pt x="3439708" y="5515567"/>
                </a:lnTo>
                <a:lnTo>
                  <a:pt x="0" y="55155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4336924" y="4195487"/>
            <a:ext cx="8673848" cy="6306374"/>
          </a:xfrm>
          <a:custGeom>
            <a:avLst/>
            <a:gdLst/>
            <a:ahLst/>
            <a:cxnLst/>
            <a:rect l="l" t="t" r="r" b="b"/>
            <a:pathLst>
              <a:path w="8673848" h="6306374">
                <a:moveTo>
                  <a:pt x="0" y="0"/>
                </a:moveTo>
                <a:lnTo>
                  <a:pt x="8673848" y="0"/>
                </a:lnTo>
                <a:lnTo>
                  <a:pt x="8673848" y="6306373"/>
                </a:lnTo>
                <a:lnTo>
                  <a:pt x="0" y="63063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67076" y="-142948"/>
            <a:ext cx="2733666" cy="3976241"/>
          </a:xfrm>
          <a:custGeom>
            <a:avLst/>
            <a:gdLst/>
            <a:ahLst/>
            <a:cxnLst/>
            <a:rect l="l" t="t" r="r" b="b"/>
            <a:pathLst>
              <a:path w="2733666" h="3976241">
                <a:moveTo>
                  <a:pt x="2733666" y="0"/>
                </a:moveTo>
                <a:lnTo>
                  <a:pt x="0" y="0"/>
                </a:lnTo>
                <a:lnTo>
                  <a:pt x="0" y="3976241"/>
                </a:lnTo>
                <a:lnTo>
                  <a:pt x="2733666" y="3976241"/>
                </a:lnTo>
                <a:lnTo>
                  <a:pt x="2733666" y="0"/>
                </a:lnTo>
                <a:close/>
              </a:path>
            </a:pathLst>
          </a:custGeom>
          <a:blipFill>
            <a:blip r:embed="rId4"/>
            <a:stretch>
              <a:fillRect/>
            </a:stretch>
          </a:blipFill>
        </p:spPr>
      </p:sp>
      <p:sp>
        <p:nvSpPr>
          <p:cNvPr id="4" name="Freeform 4"/>
          <p:cNvSpPr/>
          <p:nvPr/>
        </p:nvSpPr>
        <p:spPr>
          <a:xfrm>
            <a:off x="413282" y="5998627"/>
            <a:ext cx="2487461" cy="4196636"/>
          </a:xfrm>
          <a:custGeom>
            <a:avLst/>
            <a:gdLst/>
            <a:ahLst/>
            <a:cxnLst/>
            <a:rect l="l" t="t" r="r" b="b"/>
            <a:pathLst>
              <a:path w="2487461" h="4196636">
                <a:moveTo>
                  <a:pt x="0" y="0"/>
                </a:moveTo>
                <a:lnTo>
                  <a:pt x="2487460" y="0"/>
                </a:lnTo>
                <a:lnTo>
                  <a:pt x="2487460" y="4196636"/>
                </a:lnTo>
                <a:lnTo>
                  <a:pt x="0" y="41966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726132" y="7337815"/>
            <a:ext cx="2077321" cy="2054659"/>
          </a:xfrm>
          <a:custGeom>
            <a:avLst/>
            <a:gdLst/>
            <a:ahLst/>
            <a:cxnLst/>
            <a:rect l="l" t="t" r="r" b="b"/>
            <a:pathLst>
              <a:path w="2077321" h="2054659">
                <a:moveTo>
                  <a:pt x="0" y="0"/>
                </a:moveTo>
                <a:lnTo>
                  <a:pt x="2077320" y="0"/>
                </a:lnTo>
                <a:lnTo>
                  <a:pt x="2077320" y="2054659"/>
                </a:lnTo>
                <a:lnTo>
                  <a:pt x="0" y="20546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052559" y="414178"/>
            <a:ext cx="1350338" cy="1430994"/>
          </a:xfrm>
          <a:custGeom>
            <a:avLst/>
            <a:gdLst/>
            <a:ahLst/>
            <a:cxnLst/>
            <a:rect l="l" t="t" r="r" b="b"/>
            <a:pathLst>
              <a:path w="1350338" h="1430994">
                <a:moveTo>
                  <a:pt x="0" y="0"/>
                </a:moveTo>
                <a:lnTo>
                  <a:pt x="1350338" y="0"/>
                </a:lnTo>
                <a:lnTo>
                  <a:pt x="1350338" y="1430994"/>
                </a:lnTo>
                <a:lnTo>
                  <a:pt x="0" y="143099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2900742" y="1880136"/>
            <a:ext cx="11462413" cy="7063169"/>
          </a:xfrm>
          <a:prstGeom prst="rect">
            <a:avLst/>
          </a:prstGeom>
        </p:spPr>
        <p:txBody>
          <a:bodyPr lIns="0" tIns="0" rIns="0" bIns="0" rtlCol="0" anchor="t">
            <a:spAutoFit/>
          </a:bodyPr>
          <a:lstStyle/>
          <a:p>
            <a:pPr algn="just">
              <a:lnSpc>
                <a:spcPts val="5444"/>
              </a:lnSpc>
            </a:pPr>
            <a:r>
              <a:rPr lang="en-US" sz="4734" b="1" u="sng">
                <a:solidFill>
                  <a:srgbClr val="4A71F6"/>
                </a:solidFill>
                <a:latin typeface="DG Jory Bold"/>
                <a:ea typeface="DG Jory Bold"/>
                <a:cs typeface="DG Jory Bold"/>
                <a:sym typeface="DG Jory Bold"/>
              </a:rPr>
              <a:t>Laste eelnevad/varasemad teadmised ja kogemused teemast:</a:t>
            </a:r>
          </a:p>
          <a:p>
            <a:pPr algn="just">
              <a:lnSpc>
                <a:spcPts val="5214"/>
              </a:lnSpc>
            </a:pPr>
            <a:endParaRPr lang="en-US" sz="4734" b="1" u="sng">
              <a:solidFill>
                <a:srgbClr val="4A71F6"/>
              </a:solidFill>
              <a:latin typeface="DG Jory Bold"/>
              <a:ea typeface="DG Jory Bold"/>
              <a:cs typeface="DG Jory Bold"/>
              <a:sym typeface="DG Jory Bold"/>
            </a:endParaRPr>
          </a:p>
          <a:p>
            <a:pPr algn="just">
              <a:lnSpc>
                <a:spcPts val="5214"/>
              </a:lnSpc>
            </a:pPr>
            <a:r>
              <a:rPr lang="en-US" sz="4534" b="1">
                <a:solidFill>
                  <a:srgbClr val="4A71F6"/>
                </a:solidFill>
                <a:latin typeface="DG Jory Bold"/>
                <a:ea typeface="DG Jory Bold"/>
                <a:cs typeface="DG Jory Bold"/>
                <a:sym typeface="DG Jory Bold"/>
              </a:rPr>
              <a:t>﻿</a:t>
            </a:r>
            <a:r>
              <a:rPr lang="en-US" sz="4534">
                <a:solidFill>
                  <a:srgbClr val="4A71F6"/>
                </a:solidFill>
                <a:latin typeface="DG Jory"/>
                <a:ea typeface="DG Jory"/>
                <a:cs typeface="DG Jory"/>
                <a:sym typeface="DG Jory"/>
              </a:rPr>
              <a:t>Laps teab erinevaid ameteid ja sellega seonduvaid tegevusi</a:t>
            </a:r>
            <a:r>
              <a:rPr lang="en-US" sz="4534" b="1">
                <a:solidFill>
                  <a:srgbClr val="4A71F6"/>
                </a:solidFill>
                <a:latin typeface="DG Jory Bold"/>
                <a:ea typeface="DG Jory Bold"/>
                <a:cs typeface="DG Jory Bold"/>
                <a:sym typeface="DG Jory Bold"/>
              </a:rPr>
              <a:t>.</a:t>
            </a:r>
            <a:r>
              <a:rPr lang="en-US" sz="4534">
                <a:solidFill>
                  <a:srgbClr val="4A71F6"/>
                </a:solidFill>
                <a:latin typeface="DG Jory"/>
                <a:ea typeface="DG Jory"/>
                <a:cs typeface="DG Jory"/>
                <a:sym typeface="DG Jory"/>
              </a:rPr>
              <a:t> Laps mõistab, et raha teenitakse tööga. Lapsed teavad, et on palju elukutseid. Lapsed teavad, et elukutsed võivad olla rasked. Õppida tuleb pikka aega. Sa pead oskama eesti ja inglise keelt. Laste töö on mängimine ja õppimine ning lasteaias käimine.</a:t>
            </a:r>
          </a:p>
          <a:p>
            <a:pPr marL="0" lvl="0" indent="0" algn="ctr">
              <a:lnSpc>
                <a:spcPts val="3318"/>
              </a:lnSpc>
            </a:pPr>
            <a:endParaRPr lang="en-US" sz="4534">
              <a:solidFill>
                <a:srgbClr val="4A71F6"/>
              </a:solidFill>
              <a:latin typeface="DG Jory"/>
              <a:ea typeface="DG Jory"/>
              <a:cs typeface="DG Jory"/>
              <a:sym typeface="DG Jory"/>
            </a:endParaRPr>
          </a:p>
        </p:txBody>
      </p:sp>
      <p:sp>
        <p:nvSpPr>
          <p:cNvPr id="8" name="Freeform 8"/>
          <p:cNvSpPr/>
          <p:nvPr/>
        </p:nvSpPr>
        <p:spPr>
          <a:xfrm rot="249112">
            <a:off x="15747750" y="3501852"/>
            <a:ext cx="1959955" cy="2195469"/>
          </a:xfrm>
          <a:custGeom>
            <a:avLst/>
            <a:gdLst/>
            <a:ahLst/>
            <a:cxnLst/>
            <a:rect l="l" t="t" r="r" b="b"/>
            <a:pathLst>
              <a:path w="1959955" h="2195469">
                <a:moveTo>
                  <a:pt x="0" y="0"/>
                </a:moveTo>
                <a:lnTo>
                  <a:pt x="1959956" y="0"/>
                </a:lnTo>
                <a:lnTo>
                  <a:pt x="1959956" y="2195469"/>
                </a:lnTo>
                <a:lnTo>
                  <a:pt x="0" y="219546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rot="-868709">
            <a:off x="15632446" y="6770062"/>
            <a:ext cx="2190564" cy="2653767"/>
          </a:xfrm>
          <a:custGeom>
            <a:avLst/>
            <a:gdLst/>
            <a:ahLst/>
            <a:cxnLst/>
            <a:rect l="l" t="t" r="r" b="b"/>
            <a:pathLst>
              <a:path w="2190564" h="2653767">
                <a:moveTo>
                  <a:pt x="0" y="0"/>
                </a:moveTo>
                <a:lnTo>
                  <a:pt x="2190564" y="0"/>
                </a:lnTo>
                <a:lnTo>
                  <a:pt x="2190564" y="2653767"/>
                </a:lnTo>
                <a:lnTo>
                  <a:pt x="0" y="26537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817591" y="847559"/>
            <a:ext cx="1259275" cy="1430994"/>
          </a:xfrm>
          <a:custGeom>
            <a:avLst/>
            <a:gdLst/>
            <a:ahLst/>
            <a:cxnLst/>
            <a:rect l="l" t="t" r="r" b="b"/>
            <a:pathLst>
              <a:path w="1259275" h="1430994">
                <a:moveTo>
                  <a:pt x="0" y="0"/>
                </a:moveTo>
                <a:lnTo>
                  <a:pt x="1259275" y="0"/>
                </a:lnTo>
                <a:lnTo>
                  <a:pt x="1259275" y="1430994"/>
                </a:lnTo>
                <a:lnTo>
                  <a:pt x="0" y="14309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868709">
            <a:off x="14078840" y="8077475"/>
            <a:ext cx="1181543" cy="1431385"/>
          </a:xfrm>
          <a:custGeom>
            <a:avLst/>
            <a:gdLst/>
            <a:ahLst/>
            <a:cxnLst/>
            <a:rect l="l" t="t" r="r" b="b"/>
            <a:pathLst>
              <a:path w="1181543" h="1431385">
                <a:moveTo>
                  <a:pt x="0" y="0"/>
                </a:moveTo>
                <a:lnTo>
                  <a:pt x="1181543" y="0"/>
                </a:lnTo>
                <a:lnTo>
                  <a:pt x="1181543" y="1431384"/>
                </a:lnTo>
                <a:lnTo>
                  <a:pt x="0" y="14313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5400000" flipV="1">
            <a:off x="7411789" y="8289132"/>
            <a:ext cx="689705" cy="2231398"/>
          </a:xfrm>
          <a:custGeom>
            <a:avLst/>
            <a:gdLst/>
            <a:ahLst/>
            <a:cxnLst/>
            <a:rect l="l" t="t" r="r" b="b"/>
            <a:pathLst>
              <a:path w="689705" h="2231398">
                <a:moveTo>
                  <a:pt x="0" y="2231398"/>
                </a:moveTo>
                <a:lnTo>
                  <a:pt x="689704" y="2231398"/>
                </a:lnTo>
                <a:lnTo>
                  <a:pt x="689704" y="0"/>
                </a:lnTo>
                <a:lnTo>
                  <a:pt x="0" y="0"/>
                </a:lnTo>
                <a:lnTo>
                  <a:pt x="0" y="2231398"/>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a:off x="745924" y="7425521"/>
            <a:ext cx="2014565" cy="1979310"/>
          </a:xfrm>
          <a:custGeom>
            <a:avLst/>
            <a:gdLst/>
            <a:ahLst/>
            <a:cxnLst/>
            <a:rect l="l" t="t" r="r" b="b"/>
            <a:pathLst>
              <a:path w="2014565" h="1979310">
                <a:moveTo>
                  <a:pt x="0" y="0"/>
                </a:moveTo>
                <a:lnTo>
                  <a:pt x="2014565" y="0"/>
                </a:lnTo>
                <a:lnTo>
                  <a:pt x="2014565" y="1979310"/>
                </a:lnTo>
                <a:lnTo>
                  <a:pt x="0" y="1979310"/>
                </a:lnTo>
                <a:lnTo>
                  <a:pt x="0" y="0"/>
                </a:lnTo>
                <a:close/>
              </a:path>
            </a:pathLst>
          </a:custGeom>
          <a:blipFill>
            <a:blip r:embed="rId8"/>
            <a:stretch>
              <a:fillRect/>
            </a:stretch>
          </a:blipFill>
        </p:spPr>
      </p:sp>
      <p:sp>
        <p:nvSpPr>
          <p:cNvPr id="6" name="Freeform 6"/>
          <p:cNvSpPr/>
          <p:nvPr/>
        </p:nvSpPr>
        <p:spPr>
          <a:xfrm>
            <a:off x="16211134" y="5930324"/>
            <a:ext cx="2777366" cy="1669891"/>
          </a:xfrm>
          <a:custGeom>
            <a:avLst/>
            <a:gdLst/>
            <a:ahLst/>
            <a:cxnLst/>
            <a:rect l="l" t="t" r="r" b="b"/>
            <a:pathLst>
              <a:path w="2777366" h="1669891">
                <a:moveTo>
                  <a:pt x="0" y="0"/>
                </a:moveTo>
                <a:lnTo>
                  <a:pt x="2777366" y="0"/>
                </a:lnTo>
                <a:lnTo>
                  <a:pt x="2777366" y="1669891"/>
                </a:lnTo>
                <a:lnTo>
                  <a:pt x="0" y="1669891"/>
                </a:lnTo>
                <a:lnTo>
                  <a:pt x="0" y="0"/>
                </a:lnTo>
                <a:close/>
              </a:path>
            </a:pathLst>
          </a:custGeom>
          <a:blipFill>
            <a:blip r:embed="rId9"/>
            <a:stretch>
              <a:fillRect/>
            </a:stretch>
          </a:blipFill>
        </p:spPr>
      </p:sp>
      <p:sp>
        <p:nvSpPr>
          <p:cNvPr id="7" name="Freeform 7"/>
          <p:cNvSpPr/>
          <p:nvPr/>
        </p:nvSpPr>
        <p:spPr>
          <a:xfrm rot="5400000" flipV="1">
            <a:off x="16463910" y="-991788"/>
            <a:ext cx="1202667" cy="3890981"/>
          </a:xfrm>
          <a:custGeom>
            <a:avLst/>
            <a:gdLst/>
            <a:ahLst/>
            <a:cxnLst/>
            <a:rect l="l" t="t" r="r" b="b"/>
            <a:pathLst>
              <a:path w="1202667" h="3890981">
                <a:moveTo>
                  <a:pt x="0" y="3890981"/>
                </a:moveTo>
                <a:lnTo>
                  <a:pt x="1202667" y="3890981"/>
                </a:lnTo>
                <a:lnTo>
                  <a:pt x="1202667" y="0"/>
                </a:lnTo>
                <a:lnTo>
                  <a:pt x="0" y="0"/>
                </a:lnTo>
                <a:lnTo>
                  <a:pt x="0" y="389098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8" name="Freeform 8"/>
          <p:cNvSpPr/>
          <p:nvPr/>
        </p:nvSpPr>
        <p:spPr>
          <a:xfrm rot="-1303906">
            <a:off x="-2226706" y="3091877"/>
            <a:ext cx="4325725" cy="2194322"/>
          </a:xfrm>
          <a:custGeom>
            <a:avLst/>
            <a:gdLst/>
            <a:ahLst/>
            <a:cxnLst/>
            <a:rect l="l" t="t" r="r" b="b"/>
            <a:pathLst>
              <a:path w="4325725" h="2194322">
                <a:moveTo>
                  <a:pt x="0" y="0"/>
                </a:moveTo>
                <a:lnTo>
                  <a:pt x="4325725" y="0"/>
                </a:lnTo>
                <a:lnTo>
                  <a:pt x="4325725" y="2194322"/>
                </a:lnTo>
                <a:lnTo>
                  <a:pt x="0" y="21943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872789" y="7600215"/>
            <a:ext cx="2384910" cy="2385904"/>
          </a:xfrm>
          <a:custGeom>
            <a:avLst/>
            <a:gdLst/>
            <a:ahLst/>
            <a:cxnLst/>
            <a:rect l="l" t="t" r="r" b="b"/>
            <a:pathLst>
              <a:path w="2384910" h="2385904">
                <a:moveTo>
                  <a:pt x="0" y="0"/>
                </a:moveTo>
                <a:lnTo>
                  <a:pt x="2384910" y="0"/>
                </a:lnTo>
                <a:lnTo>
                  <a:pt x="2384910" y="2385904"/>
                </a:lnTo>
                <a:lnTo>
                  <a:pt x="0" y="2385904"/>
                </a:lnTo>
                <a:lnTo>
                  <a:pt x="0" y="0"/>
                </a:lnTo>
                <a:close/>
              </a:path>
            </a:pathLst>
          </a:custGeom>
          <a:blipFill>
            <a:blip r:embed="rId12"/>
            <a:stretch>
              <a:fillRect/>
            </a:stretch>
          </a:blipFill>
        </p:spPr>
      </p:sp>
      <p:sp>
        <p:nvSpPr>
          <p:cNvPr id="10" name="TextBox 10"/>
          <p:cNvSpPr txBox="1"/>
          <p:nvPr/>
        </p:nvSpPr>
        <p:spPr>
          <a:xfrm>
            <a:off x="2351536" y="1952301"/>
            <a:ext cx="14713708" cy="6241803"/>
          </a:xfrm>
          <a:prstGeom prst="rect">
            <a:avLst/>
          </a:prstGeom>
        </p:spPr>
        <p:txBody>
          <a:bodyPr lIns="0" tIns="0" rIns="0" bIns="0" rtlCol="0" anchor="t">
            <a:spAutoFit/>
          </a:bodyPr>
          <a:lstStyle/>
          <a:p>
            <a:pPr marL="0" lvl="0" indent="0" algn="ctr">
              <a:lnSpc>
                <a:spcPts val="9527"/>
              </a:lnSpc>
              <a:spcBef>
                <a:spcPct val="0"/>
              </a:spcBef>
            </a:pPr>
            <a:r>
              <a:rPr lang="en-US" sz="6805" b="1" u="sng">
                <a:solidFill>
                  <a:srgbClr val="4A71F6"/>
                </a:solidFill>
                <a:latin typeface="DG Jory Bold"/>
                <a:ea typeface="DG Jory Bold"/>
                <a:cs typeface="DG Jory Bold"/>
                <a:sym typeface="DG Jory Bold"/>
              </a:rPr>
              <a:t>Õ</a:t>
            </a:r>
            <a:r>
              <a:rPr lang="en-US" sz="6805" b="1" u="sng" strike="noStrike">
                <a:solidFill>
                  <a:srgbClr val="4A71F6"/>
                </a:solidFill>
                <a:latin typeface="DG Jory Bold"/>
                <a:ea typeface="DG Jory Bold"/>
                <a:cs typeface="DG Jory Bold"/>
                <a:sym typeface="DG Jory Bold"/>
              </a:rPr>
              <a:t>petajate ootused projektile:</a:t>
            </a:r>
          </a:p>
          <a:p>
            <a:pPr marL="0" lvl="0" indent="0" algn="ctr">
              <a:lnSpc>
                <a:spcPts val="8000"/>
              </a:lnSpc>
              <a:spcBef>
                <a:spcPct val="0"/>
              </a:spcBef>
            </a:pPr>
            <a:r>
              <a:rPr lang="en-US" sz="5714" b="1" u="none" strike="noStrike">
                <a:solidFill>
                  <a:srgbClr val="4A71F6"/>
                </a:solidFill>
                <a:latin typeface="DG Jory Bold"/>
                <a:ea typeface="DG Jory Bold"/>
                <a:cs typeface="DG Jory Bold"/>
                <a:sym typeface="DG Jory Bold"/>
              </a:rPr>
              <a:t>Lapsed saavad rohkem teada elukutsete kohta ja saavad vastuseid oma küsimustele. Laste sotsialiseerimine: avalike kohtade külastamine, kus tuleb järgida kindlaid käitumisreegleid.</a:t>
            </a:r>
          </a:p>
          <a:p>
            <a:pPr marL="0" lvl="0" indent="0" algn="ctr">
              <a:lnSpc>
                <a:spcPts val="8000"/>
              </a:lnSpc>
              <a:spcBef>
                <a:spcPct val="0"/>
              </a:spcBef>
            </a:pPr>
            <a:endParaRPr lang="en-US" sz="5714" b="1" u="none" strike="noStrike">
              <a:solidFill>
                <a:srgbClr val="4A71F6"/>
              </a:solidFill>
              <a:latin typeface="DG Jory Bold"/>
              <a:ea typeface="DG Jory Bold"/>
              <a:cs typeface="DG Jory Bold"/>
              <a:sym typeface="DG Jory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rot="-10800000">
            <a:off x="-2708879" y="-1520597"/>
            <a:ext cx="7695990" cy="5098593"/>
          </a:xfrm>
          <a:custGeom>
            <a:avLst/>
            <a:gdLst/>
            <a:ahLst/>
            <a:cxnLst/>
            <a:rect l="l" t="t" r="r" b="b"/>
            <a:pathLst>
              <a:path w="7695990" h="5098593">
                <a:moveTo>
                  <a:pt x="0" y="0"/>
                </a:moveTo>
                <a:lnTo>
                  <a:pt x="7695990" y="0"/>
                </a:lnTo>
                <a:lnTo>
                  <a:pt x="7695990" y="5098594"/>
                </a:lnTo>
                <a:lnTo>
                  <a:pt x="0" y="50985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14440005" y="7737703"/>
            <a:ext cx="7695990" cy="5098593"/>
          </a:xfrm>
          <a:custGeom>
            <a:avLst/>
            <a:gdLst/>
            <a:ahLst/>
            <a:cxnLst/>
            <a:rect l="l" t="t" r="r" b="b"/>
            <a:pathLst>
              <a:path w="7695990" h="5098593">
                <a:moveTo>
                  <a:pt x="0" y="0"/>
                </a:moveTo>
                <a:lnTo>
                  <a:pt x="7695990" y="0"/>
                </a:lnTo>
                <a:lnTo>
                  <a:pt x="7695990" y="5098594"/>
                </a:lnTo>
                <a:lnTo>
                  <a:pt x="0" y="50985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4942081" y="1786588"/>
            <a:ext cx="2317219" cy="2026514"/>
          </a:xfrm>
          <a:custGeom>
            <a:avLst/>
            <a:gdLst/>
            <a:ahLst/>
            <a:cxnLst/>
            <a:rect l="l" t="t" r="r" b="b"/>
            <a:pathLst>
              <a:path w="2317219" h="2026514">
                <a:moveTo>
                  <a:pt x="0" y="0"/>
                </a:moveTo>
                <a:lnTo>
                  <a:pt x="2317219" y="0"/>
                </a:lnTo>
                <a:lnTo>
                  <a:pt x="2317219" y="2026514"/>
                </a:lnTo>
                <a:lnTo>
                  <a:pt x="0" y="20265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269401" y="4277598"/>
            <a:ext cx="2809095" cy="3273309"/>
          </a:xfrm>
          <a:custGeom>
            <a:avLst/>
            <a:gdLst/>
            <a:ahLst/>
            <a:cxnLst/>
            <a:rect l="l" t="t" r="r" b="b"/>
            <a:pathLst>
              <a:path w="2809095" h="3273309">
                <a:moveTo>
                  <a:pt x="0" y="0"/>
                </a:moveTo>
                <a:lnTo>
                  <a:pt x="2809094" y="0"/>
                </a:lnTo>
                <a:lnTo>
                  <a:pt x="2809094" y="3273309"/>
                </a:lnTo>
                <a:lnTo>
                  <a:pt x="0" y="32733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4372294" y="4805193"/>
            <a:ext cx="2192066" cy="4114800"/>
          </a:xfrm>
          <a:custGeom>
            <a:avLst/>
            <a:gdLst/>
            <a:ahLst/>
            <a:cxnLst/>
            <a:rect l="l" t="t" r="r" b="b"/>
            <a:pathLst>
              <a:path w="2192066" h="4114800">
                <a:moveTo>
                  <a:pt x="0" y="0"/>
                </a:moveTo>
                <a:lnTo>
                  <a:pt x="2192066" y="0"/>
                </a:lnTo>
                <a:lnTo>
                  <a:pt x="219206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028700" y="1028700"/>
            <a:ext cx="1290496" cy="1430994"/>
          </a:xfrm>
          <a:custGeom>
            <a:avLst/>
            <a:gdLst/>
            <a:ahLst/>
            <a:cxnLst/>
            <a:rect l="l" t="t" r="r" b="b"/>
            <a:pathLst>
              <a:path w="1290496" h="1430994">
                <a:moveTo>
                  <a:pt x="0" y="0"/>
                </a:moveTo>
                <a:lnTo>
                  <a:pt x="1290496" y="0"/>
                </a:lnTo>
                <a:lnTo>
                  <a:pt x="1290496" y="1430994"/>
                </a:lnTo>
                <a:lnTo>
                  <a:pt x="0" y="1430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868709">
            <a:off x="17190808" y="7503114"/>
            <a:ext cx="1181543" cy="1431385"/>
          </a:xfrm>
          <a:custGeom>
            <a:avLst/>
            <a:gdLst/>
            <a:ahLst/>
            <a:cxnLst/>
            <a:rect l="l" t="t" r="r" b="b"/>
            <a:pathLst>
              <a:path w="1181543" h="1431385">
                <a:moveTo>
                  <a:pt x="0" y="0"/>
                </a:moveTo>
                <a:lnTo>
                  <a:pt x="1181543" y="0"/>
                </a:lnTo>
                <a:lnTo>
                  <a:pt x="1181543" y="1431384"/>
                </a:lnTo>
                <a:lnTo>
                  <a:pt x="0" y="14313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9" name="Freeform 9"/>
          <p:cNvSpPr/>
          <p:nvPr/>
        </p:nvSpPr>
        <p:spPr>
          <a:xfrm rot="-889329" flipH="1">
            <a:off x="-253959" y="2699677"/>
            <a:ext cx="2786150" cy="1242212"/>
          </a:xfrm>
          <a:custGeom>
            <a:avLst/>
            <a:gdLst/>
            <a:ahLst/>
            <a:cxnLst/>
            <a:rect l="l" t="t" r="r" b="b"/>
            <a:pathLst>
              <a:path w="2786150" h="1242212">
                <a:moveTo>
                  <a:pt x="2786150" y="0"/>
                </a:moveTo>
                <a:lnTo>
                  <a:pt x="0" y="0"/>
                </a:lnTo>
                <a:lnTo>
                  <a:pt x="0" y="1242213"/>
                </a:lnTo>
                <a:lnTo>
                  <a:pt x="2786150" y="1242213"/>
                </a:lnTo>
                <a:lnTo>
                  <a:pt x="278615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819148" y="7550907"/>
            <a:ext cx="1825579" cy="2909289"/>
          </a:xfrm>
          <a:custGeom>
            <a:avLst/>
            <a:gdLst/>
            <a:ahLst/>
            <a:cxnLst/>
            <a:rect l="l" t="t" r="r" b="b"/>
            <a:pathLst>
              <a:path w="1825579" h="2909289">
                <a:moveTo>
                  <a:pt x="0" y="0"/>
                </a:moveTo>
                <a:lnTo>
                  <a:pt x="1825579" y="0"/>
                </a:lnTo>
                <a:lnTo>
                  <a:pt x="1825579" y="2909290"/>
                </a:lnTo>
                <a:lnTo>
                  <a:pt x="0" y="2909290"/>
                </a:lnTo>
                <a:lnTo>
                  <a:pt x="0" y="0"/>
                </a:lnTo>
                <a:close/>
              </a:path>
            </a:pathLst>
          </a:custGeom>
          <a:blipFill>
            <a:blip r:embed="rId16"/>
            <a:stretch>
              <a:fillRect/>
            </a:stretch>
          </a:blipFill>
        </p:spPr>
      </p:sp>
      <p:sp>
        <p:nvSpPr>
          <p:cNvPr id="11" name="TextBox 11"/>
          <p:cNvSpPr txBox="1"/>
          <p:nvPr/>
        </p:nvSpPr>
        <p:spPr>
          <a:xfrm>
            <a:off x="3309427" y="73577"/>
            <a:ext cx="11062866" cy="10133496"/>
          </a:xfrm>
          <a:prstGeom prst="rect">
            <a:avLst/>
          </a:prstGeom>
        </p:spPr>
        <p:txBody>
          <a:bodyPr lIns="0" tIns="0" rIns="0" bIns="0" rtlCol="0" anchor="t">
            <a:spAutoFit/>
          </a:bodyPr>
          <a:lstStyle/>
          <a:p>
            <a:pPr algn="ctr">
              <a:lnSpc>
                <a:spcPts val="6080"/>
              </a:lnSpc>
            </a:pPr>
            <a:r>
              <a:rPr lang="en-US" sz="4343" b="1" u="sng" strike="noStrike">
                <a:solidFill>
                  <a:srgbClr val="4A71F6"/>
                </a:solidFill>
                <a:latin typeface="DG Jory Bold"/>
                <a:ea typeface="DG Jory Bold"/>
                <a:cs typeface="DG Jory Bold"/>
                <a:sym typeface="DG Jory Bold"/>
              </a:rPr>
              <a:t>Laste küsimused teema kohta: </a:t>
            </a:r>
          </a:p>
          <a:p>
            <a:pPr algn="l">
              <a:lnSpc>
                <a:spcPts val="5380"/>
              </a:lnSpc>
            </a:pPr>
            <a:r>
              <a:rPr lang="en-US" sz="3843" b="1" u="none" strike="noStrike">
                <a:solidFill>
                  <a:srgbClr val="4A71F6"/>
                </a:solidFill>
                <a:latin typeface="DG Jory Bold"/>
                <a:ea typeface="DG Jory Bold"/>
                <a:cs typeface="DG Jory Bold"/>
                <a:sym typeface="DG Jory Bold"/>
              </a:rPr>
              <a:t>Kuidas saada presidendiks?</a:t>
            </a:r>
          </a:p>
          <a:p>
            <a:pPr algn="l">
              <a:lnSpc>
                <a:spcPts val="5380"/>
              </a:lnSpc>
            </a:pPr>
            <a:r>
              <a:rPr lang="en-US" sz="3843" b="1" u="none" strike="noStrike">
                <a:solidFill>
                  <a:srgbClr val="4A71F6"/>
                </a:solidFill>
                <a:latin typeface="DG Jory Bold"/>
                <a:ea typeface="DG Jory Bold"/>
                <a:cs typeface="DG Jory Bold"/>
                <a:sym typeface="DG Jory Bold"/>
              </a:rPr>
              <a:t>Kuidas teenida palju raha?</a:t>
            </a:r>
          </a:p>
          <a:p>
            <a:pPr algn="l">
              <a:lnSpc>
                <a:spcPts val="5380"/>
              </a:lnSpc>
            </a:pPr>
            <a:r>
              <a:rPr lang="en-US" sz="3843" b="1" u="none" strike="noStrike">
                <a:solidFill>
                  <a:srgbClr val="4A71F6"/>
                </a:solidFill>
                <a:latin typeface="DG Jory Bold"/>
                <a:ea typeface="DG Jory Bold"/>
                <a:cs typeface="DG Jory Bold"/>
                <a:sym typeface="DG Jory Bold"/>
              </a:rPr>
              <a:t>Kas kokk sööb iga päev ainult jäätist ja pitsat?</a:t>
            </a:r>
          </a:p>
          <a:p>
            <a:pPr algn="l">
              <a:lnSpc>
                <a:spcPts val="5380"/>
              </a:lnSpc>
            </a:pPr>
            <a:r>
              <a:rPr lang="en-US" sz="3843" b="1" u="none" strike="noStrike">
                <a:solidFill>
                  <a:srgbClr val="4A71F6"/>
                </a:solidFill>
                <a:latin typeface="DG Jory Bold"/>
                <a:ea typeface="DG Jory Bold"/>
                <a:cs typeface="DG Jory Bold"/>
                <a:sym typeface="DG Jory Bold"/>
              </a:rPr>
              <a:t>Kas politseinik võib ise endale trahvi teha?</a:t>
            </a:r>
          </a:p>
          <a:p>
            <a:pPr algn="l">
              <a:lnSpc>
                <a:spcPts val="5380"/>
              </a:lnSpc>
            </a:pPr>
            <a:r>
              <a:rPr lang="en-US" sz="3843" b="1" u="none" strike="noStrike">
                <a:solidFill>
                  <a:srgbClr val="4A71F6"/>
                </a:solidFill>
                <a:latin typeface="DG Jory Bold"/>
                <a:ea typeface="DG Jory Bold"/>
                <a:cs typeface="DG Jory Bold"/>
                <a:sym typeface="DG Jory Bold"/>
              </a:rPr>
              <a:t>﻿Kas tuletõrjujad saavad ka oma sünnipäevaküünlaid kustutada veepritsiga?</a:t>
            </a:r>
          </a:p>
          <a:p>
            <a:pPr algn="l">
              <a:lnSpc>
                <a:spcPts val="5380"/>
              </a:lnSpc>
            </a:pPr>
            <a:r>
              <a:rPr lang="en-US" sz="3843" b="1" u="none" strike="noStrike">
                <a:solidFill>
                  <a:srgbClr val="4A71F6"/>
                </a:solidFill>
                <a:latin typeface="DG Jory Bold"/>
                <a:ea typeface="DG Jory Bold"/>
                <a:cs typeface="DG Jory Bold"/>
                <a:sym typeface="DG Jory Bold"/>
              </a:rPr>
              <a:t>﻿Kui arst on ise haige, kas ta ravib end peegli ees?</a:t>
            </a:r>
          </a:p>
          <a:p>
            <a:pPr algn="l">
              <a:lnSpc>
                <a:spcPts val="5380"/>
              </a:lnSpc>
            </a:pPr>
            <a:r>
              <a:rPr lang="en-US" sz="3843" b="1" u="none" strike="noStrike">
                <a:solidFill>
                  <a:srgbClr val="4A71F6"/>
                </a:solidFill>
                <a:latin typeface="DG Jory Bold"/>
                <a:ea typeface="DG Jory Bold"/>
                <a:cs typeface="DG Jory Bold"/>
                <a:sym typeface="DG Jory Bold"/>
              </a:rPr>
              <a:t>Kas bussijuhid saavad kõik linnatänavad pähe õppida nagu koolis?</a:t>
            </a:r>
          </a:p>
          <a:p>
            <a:pPr algn="l">
              <a:lnSpc>
                <a:spcPts val="5380"/>
              </a:lnSpc>
            </a:pPr>
            <a:r>
              <a:rPr lang="en-US" sz="3843" b="1" u="none" strike="noStrike">
                <a:solidFill>
                  <a:srgbClr val="4A71F6"/>
                </a:solidFill>
                <a:latin typeface="DG Jory Bold"/>
                <a:ea typeface="DG Jory Bold"/>
                <a:cs typeface="DG Jory Bold"/>
                <a:sym typeface="DG Jory Bold"/>
              </a:rPr>
              <a:t>Kas ehitajad mängivad vahel legodega, et harjutada?</a:t>
            </a:r>
          </a:p>
          <a:p>
            <a:pPr algn="l">
              <a:lnSpc>
                <a:spcPts val="5380"/>
              </a:lnSpc>
            </a:pPr>
            <a:r>
              <a:rPr lang="en-US" sz="3843" b="1" u="none" strike="noStrike">
                <a:solidFill>
                  <a:srgbClr val="4A71F6"/>
                </a:solidFill>
                <a:latin typeface="DG Jory Bold"/>
                <a:ea typeface="DG Jory Bold"/>
                <a:cs typeface="DG Jory Bold"/>
                <a:sym typeface="DG Jory Bold"/>
              </a:rPr>
              <a:t>Kui õpetaja unustab midagi, kas õpilased saavad talle märkuse teha?</a:t>
            </a:r>
          </a:p>
          <a:p>
            <a:pPr algn="l">
              <a:lnSpc>
                <a:spcPts val="5380"/>
              </a:lnSpc>
            </a:pPr>
            <a:r>
              <a:rPr lang="en-US" sz="3843" b="1" u="none" strike="noStrike">
                <a:solidFill>
                  <a:srgbClr val="4A71F6"/>
                </a:solidFill>
                <a:latin typeface="DG Jory Bold"/>
                <a:ea typeface="DG Jory Bold"/>
                <a:cs typeface="DG Jory Bold"/>
                <a:sym typeface="DG Jory Bold"/>
              </a:rPr>
              <a:t>Kas loomaarst peab kõigi loomade keelt oskama?</a:t>
            </a:r>
          </a:p>
          <a:p>
            <a:pPr algn="l">
              <a:lnSpc>
                <a:spcPts val="4540"/>
              </a:lnSpc>
            </a:pPr>
            <a:endParaRPr lang="en-US" sz="3843" b="1" u="none" strike="noStrike">
              <a:solidFill>
                <a:srgbClr val="4A71F6"/>
              </a:solidFill>
              <a:latin typeface="DG Jory Bold"/>
              <a:ea typeface="DG Jory Bold"/>
              <a:cs typeface="DG Jory Bold"/>
              <a:sym typeface="DG Jory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345110" y="1207996"/>
            <a:ext cx="17460868" cy="7809770"/>
          </a:xfrm>
          <a:custGeom>
            <a:avLst/>
            <a:gdLst/>
            <a:ahLst/>
            <a:cxnLst/>
            <a:rect l="l" t="t" r="r" b="b"/>
            <a:pathLst>
              <a:path w="17460868" h="7809770">
                <a:moveTo>
                  <a:pt x="0" y="0"/>
                </a:moveTo>
                <a:lnTo>
                  <a:pt x="17460867" y="0"/>
                </a:lnTo>
                <a:lnTo>
                  <a:pt x="17460867" y="7809770"/>
                </a:lnTo>
                <a:lnTo>
                  <a:pt x="0" y="7809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482366" flipH="1">
            <a:off x="5357351" y="6551287"/>
            <a:ext cx="1038109" cy="792738"/>
          </a:xfrm>
          <a:custGeom>
            <a:avLst/>
            <a:gdLst/>
            <a:ahLst/>
            <a:cxnLst/>
            <a:rect l="l" t="t" r="r" b="b"/>
            <a:pathLst>
              <a:path w="1038109" h="792738">
                <a:moveTo>
                  <a:pt x="1038109" y="0"/>
                </a:moveTo>
                <a:lnTo>
                  <a:pt x="0" y="0"/>
                </a:lnTo>
                <a:lnTo>
                  <a:pt x="0" y="792738"/>
                </a:lnTo>
                <a:lnTo>
                  <a:pt x="1038109" y="792738"/>
                </a:lnTo>
                <a:lnTo>
                  <a:pt x="103810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1260" y="7347330"/>
            <a:ext cx="2481786" cy="2729965"/>
          </a:xfrm>
          <a:custGeom>
            <a:avLst/>
            <a:gdLst/>
            <a:ahLst/>
            <a:cxnLst/>
            <a:rect l="l" t="t" r="r" b="b"/>
            <a:pathLst>
              <a:path w="2481786" h="2729965">
                <a:moveTo>
                  <a:pt x="0" y="0"/>
                </a:moveTo>
                <a:lnTo>
                  <a:pt x="2481786" y="0"/>
                </a:lnTo>
                <a:lnTo>
                  <a:pt x="2481786" y="2729965"/>
                </a:lnTo>
                <a:lnTo>
                  <a:pt x="0" y="27299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706898" y="6385936"/>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6217717" y="652205"/>
            <a:ext cx="1345134" cy="1430994"/>
          </a:xfrm>
          <a:custGeom>
            <a:avLst/>
            <a:gdLst/>
            <a:ahLst/>
            <a:cxnLst/>
            <a:rect l="l" t="t" r="r" b="b"/>
            <a:pathLst>
              <a:path w="1345134" h="1430994">
                <a:moveTo>
                  <a:pt x="0" y="0"/>
                </a:moveTo>
                <a:lnTo>
                  <a:pt x="1345134" y="0"/>
                </a:lnTo>
                <a:lnTo>
                  <a:pt x="1345134" y="1430994"/>
                </a:lnTo>
                <a:lnTo>
                  <a:pt x="0" y="1430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3338291" y="202420"/>
            <a:ext cx="11611418" cy="923965"/>
          </a:xfrm>
          <a:prstGeom prst="rect">
            <a:avLst/>
          </a:prstGeom>
        </p:spPr>
        <p:txBody>
          <a:bodyPr lIns="0" tIns="0" rIns="0" bIns="0" rtlCol="0" anchor="t">
            <a:spAutoFit/>
          </a:bodyPr>
          <a:lstStyle/>
          <a:p>
            <a:pPr marL="0" lvl="0" indent="0" algn="ctr">
              <a:lnSpc>
                <a:spcPts val="6875"/>
              </a:lnSpc>
              <a:spcBef>
                <a:spcPct val="0"/>
              </a:spcBef>
            </a:pPr>
            <a:r>
              <a:rPr lang="en-US" sz="6875">
                <a:solidFill>
                  <a:srgbClr val="4A71F6"/>
                </a:solidFill>
                <a:latin typeface="DG Jory"/>
                <a:ea typeface="DG Jory"/>
                <a:cs typeface="DG Jory"/>
                <a:sym typeface="DG Jory"/>
              </a:rPr>
              <a:t>Projekti kavandatud tegevused: </a:t>
            </a:r>
          </a:p>
        </p:txBody>
      </p:sp>
      <p:sp>
        <p:nvSpPr>
          <p:cNvPr id="8" name="Freeform 8"/>
          <p:cNvSpPr/>
          <p:nvPr/>
        </p:nvSpPr>
        <p:spPr>
          <a:xfrm rot="-889329" flipH="1">
            <a:off x="203796" y="-369924"/>
            <a:ext cx="2786150" cy="1242212"/>
          </a:xfrm>
          <a:custGeom>
            <a:avLst/>
            <a:gdLst/>
            <a:ahLst/>
            <a:cxnLst/>
            <a:rect l="l" t="t" r="r" b="b"/>
            <a:pathLst>
              <a:path w="2786150" h="1242212">
                <a:moveTo>
                  <a:pt x="2786150" y="0"/>
                </a:moveTo>
                <a:lnTo>
                  <a:pt x="0" y="0"/>
                </a:lnTo>
                <a:lnTo>
                  <a:pt x="0" y="1242212"/>
                </a:lnTo>
                <a:lnTo>
                  <a:pt x="2786150" y="1242212"/>
                </a:lnTo>
                <a:lnTo>
                  <a:pt x="278615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1884305" y="1310552"/>
            <a:ext cx="6227738" cy="9516125"/>
          </a:xfrm>
          <a:prstGeom prst="rect">
            <a:avLst/>
          </a:prstGeom>
        </p:spPr>
        <p:txBody>
          <a:bodyPr lIns="0" tIns="0" rIns="0" bIns="0" rtlCol="0" anchor="t">
            <a:spAutoFit/>
          </a:bodyPr>
          <a:lstStyle/>
          <a:p>
            <a:pPr algn="l">
              <a:lnSpc>
                <a:spcPts val="3503"/>
              </a:lnSpc>
            </a:pPr>
            <a:r>
              <a:rPr lang="en-US" sz="2502" b="1">
                <a:solidFill>
                  <a:srgbClr val="4A71F6"/>
                </a:solidFill>
                <a:latin typeface="DG Jory Bold"/>
                <a:ea typeface="DG Jory Bold"/>
                <a:cs typeface="DG Jory Bold"/>
                <a:sym typeface="DG Jory Bold"/>
              </a:rPr>
              <a:t>1.etapp:</a:t>
            </a:r>
          </a:p>
          <a:p>
            <a:pPr algn="l">
              <a:lnSpc>
                <a:spcPts val="3503"/>
              </a:lnSpc>
            </a:pPr>
            <a:r>
              <a:rPr lang="en-US" sz="2502" b="1">
                <a:solidFill>
                  <a:srgbClr val="4A71F6"/>
                </a:solidFill>
                <a:latin typeface="DG Jory Bold"/>
                <a:ea typeface="DG Jory Bold"/>
                <a:cs typeface="DG Jory Bold"/>
                <a:sym typeface="DG Jory Bold"/>
              </a:rPr>
              <a:t>Ajurünnak "Mida ma tean ametitest" (laste mõtted)</a:t>
            </a:r>
          </a:p>
          <a:p>
            <a:pPr marL="0" lvl="0" indent="0" algn="l">
              <a:lnSpc>
                <a:spcPts val="3503"/>
              </a:lnSpc>
              <a:spcBef>
                <a:spcPct val="0"/>
              </a:spcBef>
            </a:pPr>
            <a:r>
              <a:rPr lang="en-US" sz="2502" b="1">
                <a:solidFill>
                  <a:srgbClr val="4A71F6"/>
                </a:solidFill>
                <a:latin typeface="DG Jory Bold"/>
                <a:ea typeface="DG Jory Bold"/>
                <a:cs typeface="DG Jory Bold"/>
                <a:sym typeface="DG Jory Bold"/>
              </a:rPr>
              <a:t>2. e</a:t>
            </a:r>
            <a:r>
              <a:rPr lang="en-US" sz="2502" b="1" u="none" strike="noStrike">
                <a:solidFill>
                  <a:srgbClr val="4A71F6"/>
                </a:solidFill>
                <a:latin typeface="DG Jory Bold"/>
                <a:ea typeface="DG Jory Bold"/>
                <a:cs typeface="DG Jory Bold"/>
                <a:sym typeface="DG Jory Bold"/>
              </a:rPr>
              <a:t>tapp</a:t>
            </a:r>
          </a:p>
          <a:p>
            <a:pPr algn="l">
              <a:lnSpc>
                <a:spcPts val="3503"/>
              </a:lnSpc>
            </a:pPr>
            <a:r>
              <a:rPr lang="en-US" sz="2502" b="1" u="none" strike="noStrike">
                <a:solidFill>
                  <a:srgbClr val="4A71F6"/>
                </a:solidFill>
                <a:latin typeface="DG Jory Bold"/>
                <a:ea typeface="DG Jory Bold"/>
                <a:cs typeface="DG Jory Bold"/>
                <a:sym typeface="DG Jory Bold"/>
              </a:rPr>
              <a:t>Vestlused, arutlused: </a:t>
            </a:r>
          </a:p>
          <a:p>
            <a:pPr marL="540272" lvl="1" indent="-270136" algn="l">
              <a:lnSpc>
                <a:spcPts val="3503"/>
              </a:lnSpc>
              <a:buFont typeface="Arial"/>
              <a:buChar char="•"/>
            </a:pPr>
            <a:r>
              <a:rPr lang="en-US" sz="2502" b="1" u="none" strike="noStrike">
                <a:solidFill>
                  <a:srgbClr val="4A71F6"/>
                </a:solidFill>
                <a:latin typeface="DG Jory Bold"/>
                <a:ea typeface="DG Jory Bold"/>
                <a:cs typeface="DG Jory Bold"/>
                <a:sym typeface="DG Jory Bold"/>
              </a:rPr>
              <a:t>"Kellena töötab sinu ema/isa?" "Kelleks sina tahad saada kui suureks kasvad?"</a:t>
            </a:r>
          </a:p>
          <a:p>
            <a:pPr marL="540272" lvl="1" indent="-270136" algn="l">
              <a:lnSpc>
                <a:spcPts val="3503"/>
              </a:lnSpc>
              <a:buFont typeface="Arial"/>
              <a:buChar char="•"/>
            </a:pPr>
            <a:r>
              <a:rPr lang="en-US" sz="2502" b="1" u="none" strike="noStrike">
                <a:solidFill>
                  <a:srgbClr val="4A71F6"/>
                </a:solidFill>
                <a:latin typeface="DG Jory Bold"/>
                <a:ea typeface="DG Jory Bold"/>
                <a:cs typeface="DG Jory Bold"/>
                <a:sym typeface="DG Jory Bold"/>
              </a:rPr>
              <a:t>“Miks inimesed käivad arstide juures ja võtavad ravimeid. Mis on tervislik eluviis, hügieen ja kuidas ennetada haigusi”</a:t>
            </a:r>
          </a:p>
          <a:p>
            <a:pPr marL="540272" lvl="1" indent="-270136" algn="l">
              <a:lnSpc>
                <a:spcPts val="3503"/>
              </a:lnSpc>
              <a:buFont typeface="Arial"/>
              <a:buChar char="•"/>
            </a:pPr>
            <a:r>
              <a:rPr lang="en-US" sz="2502" b="1" u="none" strike="noStrike">
                <a:solidFill>
                  <a:srgbClr val="4A71F6"/>
                </a:solidFill>
                <a:latin typeface="DG Jory Bold"/>
                <a:ea typeface="DG Jory Bold"/>
                <a:cs typeface="DG Jory Bold"/>
                <a:sym typeface="DG Jory Bold"/>
              </a:rPr>
              <a:t>“Millese arsti juurde võib sattuda, kui liiga palju magusat süüa? “</a:t>
            </a:r>
          </a:p>
          <a:p>
            <a:pPr marL="540272" lvl="1" indent="-270136" algn="l">
              <a:lnSpc>
                <a:spcPts val="3503"/>
              </a:lnSpc>
              <a:spcBef>
                <a:spcPct val="0"/>
              </a:spcBef>
              <a:buFont typeface="Arial"/>
              <a:buChar char="•"/>
            </a:pPr>
            <a:r>
              <a:rPr lang="en-US" sz="2502" b="1" u="none" strike="noStrike">
                <a:solidFill>
                  <a:srgbClr val="4A71F6"/>
                </a:solidFill>
                <a:latin typeface="DG Jory Bold"/>
                <a:ea typeface="DG Jory Bold"/>
                <a:cs typeface="DG Jory Bold"/>
                <a:sym typeface="DG Jory Bold"/>
              </a:rPr>
              <a:t>"Kes töötab köögis? Kes töötab lasteaia köögis?"</a:t>
            </a:r>
          </a:p>
          <a:p>
            <a:pPr marL="540272" lvl="1" indent="-270136" algn="l">
              <a:lnSpc>
                <a:spcPts val="3503"/>
              </a:lnSpc>
              <a:spcBef>
                <a:spcPct val="0"/>
              </a:spcBef>
              <a:buFont typeface="Arial"/>
              <a:buChar char="•"/>
            </a:pPr>
            <a:r>
              <a:rPr lang="en-US" sz="2502" b="1" u="none" strike="noStrike">
                <a:solidFill>
                  <a:srgbClr val="4A71F6"/>
                </a:solidFill>
                <a:latin typeface="DG Jory Bold"/>
                <a:ea typeface="DG Jory Bold"/>
                <a:cs typeface="DG Jory Bold"/>
                <a:sym typeface="DG Jory Bold"/>
              </a:rPr>
              <a:t>"Kes võib saada muusikuks? kuidas saada muusikuks?" Pillide õppimine ja kordamine</a:t>
            </a:r>
          </a:p>
          <a:p>
            <a:pPr marL="540272" lvl="1" indent="-270136" algn="l">
              <a:lnSpc>
                <a:spcPts val="3503"/>
              </a:lnSpc>
              <a:spcBef>
                <a:spcPct val="0"/>
              </a:spcBef>
              <a:buFont typeface="Arial"/>
              <a:buChar char="•"/>
            </a:pPr>
            <a:r>
              <a:rPr lang="en-US" sz="2502" b="1" u="none" strike="noStrike">
                <a:solidFill>
                  <a:srgbClr val="4A71F6"/>
                </a:solidFill>
                <a:latin typeface="DG Jory Bold"/>
                <a:ea typeface="DG Jory Bold"/>
                <a:cs typeface="DG Jory Bold"/>
                <a:sym typeface="DG Jory Bold"/>
              </a:rPr>
              <a:t>Jutustamine:</a:t>
            </a:r>
            <a:r>
              <a:rPr lang="en-US" sz="2502" u="none" strike="noStrike">
                <a:solidFill>
                  <a:srgbClr val="4A71F6"/>
                </a:solidFill>
                <a:latin typeface="DG Jory"/>
                <a:ea typeface="DG Jory"/>
                <a:cs typeface="DG Jory"/>
                <a:sym typeface="DG Jory"/>
              </a:rPr>
              <a:t> Minu isa lugu </a:t>
            </a:r>
          </a:p>
          <a:p>
            <a:pPr marL="540272" lvl="1" indent="-270136" algn="l">
              <a:lnSpc>
                <a:spcPts val="3503"/>
              </a:lnSpc>
              <a:spcBef>
                <a:spcPct val="0"/>
              </a:spcBef>
              <a:buFont typeface="Arial"/>
              <a:buChar char="•"/>
            </a:pPr>
            <a:r>
              <a:rPr lang="en-US" sz="2502" b="1" u="none" strike="noStrike">
                <a:solidFill>
                  <a:srgbClr val="4A71F6"/>
                </a:solidFill>
                <a:latin typeface="DG Jory Bold"/>
                <a:ea typeface="DG Jory Bold"/>
                <a:cs typeface="DG Jory Bold"/>
                <a:sym typeface="DG Jory Bold"/>
              </a:rPr>
              <a:t>Jutustamine:</a:t>
            </a:r>
            <a:r>
              <a:rPr lang="en-US" sz="2502" u="none" strike="noStrike">
                <a:solidFill>
                  <a:srgbClr val="4A71F6"/>
                </a:solidFill>
                <a:latin typeface="DG Jory"/>
                <a:ea typeface="DG Jory"/>
                <a:cs typeface="DG Jory"/>
                <a:sym typeface="DG Jory"/>
              </a:rPr>
              <a:t> Lugu "Kui ma kasvan suureks..."</a:t>
            </a:r>
          </a:p>
          <a:p>
            <a:pPr marL="0" lvl="0" indent="0" algn="l">
              <a:lnSpc>
                <a:spcPts val="3103"/>
              </a:lnSpc>
              <a:spcBef>
                <a:spcPct val="0"/>
              </a:spcBef>
            </a:pPr>
            <a:endParaRPr lang="en-US" sz="2502" u="none" strike="noStrike">
              <a:solidFill>
                <a:srgbClr val="4A71F6"/>
              </a:solidFill>
              <a:latin typeface="DG Jory"/>
              <a:ea typeface="DG Jory"/>
              <a:cs typeface="DG Jory"/>
              <a:sym typeface="DG Jory"/>
            </a:endParaRPr>
          </a:p>
          <a:p>
            <a:pPr marL="0" lvl="0" indent="0" algn="l">
              <a:lnSpc>
                <a:spcPts val="3103"/>
              </a:lnSpc>
              <a:spcBef>
                <a:spcPct val="0"/>
              </a:spcBef>
            </a:pPr>
            <a:endParaRPr lang="en-US" sz="2502" u="none" strike="noStrike">
              <a:solidFill>
                <a:srgbClr val="4A71F6"/>
              </a:solidFill>
              <a:latin typeface="DG Jory"/>
              <a:ea typeface="DG Jory"/>
              <a:cs typeface="DG Jory"/>
              <a:sym typeface="DG Jory"/>
            </a:endParaRPr>
          </a:p>
          <a:p>
            <a:pPr marL="0" lvl="0" indent="0" algn="l">
              <a:lnSpc>
                <a:spcPts val="3103"/>
              </a:lnSpc>
              <a:spcBef>
                <a:spcPct val="0"/>
              </a:spcBef>
            </a:pPr>
            <a:endParaRPr lang="en-US" sz="2502" u="none" strike="noStrike">
              <a:solidFill>
                <a:srgbClr val="4A71F6"/>
              </a:solidFill>
              <a:latin typeface="DG Jory"/>
              <a:ea typeface="DG Jory"/>
              <a:cs typeface="DG Jory"/>
              <a:sym typeface="DG Jory"/>
            </a:endParaRPr>
          </a:p>
        </p:txBody>
      </p:sp>
      <p:sp>
        <p:nvSpPr>
          <p:cNvPr id="10" name="TextBox 10"/>
          <p:cNvSpPr txBox="1"/>
          <p:nvPr/>
        </p:nvSpPr>
        <p:spPr>
          <a:xfrm>
            <a:off x="9144000" y="1310552"/>
            <a:ext cx="7882439" cy="9036161"/>
          </a:xfrm>
          <a:prstGeom prst="rect">
            <a:avLst/>
          </a:prstGeom>
        </p:spPr>
        <p:txBody>
          <a:bodyPr lIns="0" tIns="0" rIns="0" bIns="0" rtlCol="0" anchor="t">
            <a:spAutoFit/>
          </a:bodyPr>
          <a:lstStyle/>
          <a:p>
            <a:pPr algn="l">
              <a:lnSpc>
                <a:spcPts val="3993"/>
              </a:lnSpc>
            </a:pPr>
            <a:r>
              <a:rPr lang="en-US" sz="2852" b="1">
                <a:solidFill>
                  <a:srgbClr val="4A71F6"/>
                </a:solidFill>
                <a:latin typeface="DG Jory Bold"/>
                <a:ea typeface="DG Jory Bold"/>
                <a:cs typeface="DG Jory Bold"/>
                <a:sym typeface="DG Jory Bold"/>
              </a:rPr>
              <a:t>Õppekäigud:</a:t>
            </a:r>
          </a:p>
          <a:p>
            <a:pPr marL="615916" lvl="1" indent="-307958" algn="l">
              <a:lnSpc>
                <a:spcPts val="3993"/>
              </a:lnSpc>
              <a:spcBef>
                <a:spcPct val="0"/>
              </a:spcBef>
              <a:buFont typeface="Arial"/>
              <a:buChar char="•"/>
            </a:pPr>
            <a:r>
              <a:rPr lang="en-US" sz="2852" b="1">
                <a:solidFill>
                  <a:srgbClr val="4A71F6"/>
                </a:solidFill>
                <a:latin typeface="DG Jory Bold"/>
                <a:ea typeface="DG Jory Bold"/>
                <a:cs typeface="DG Jory Bold"/>
                <a:sym typeface="DG Jory Bold"/>
              </a:rPr>
              <a:t>K</a:t>
            </a:r>
            <a:r>
              <a:rPr lang="en-US" sz="2852" b="1" u="none" strike="noStrike">
                <a:solidFill>
                  <a:srgbClr val="4A71F6"/>
                </a:solidFill>
                <a:latin typeface="DG Jory Bold"/>
                <a:ea typeface="DG Jory Bold"/>
                <a:cs typeface="DG Jory Bold"/>
                <a:sym typeface="DG Jory Bold"/>
              </a:rPr>
              <a:t>ontserdi külastamine Kultuurimajas "Rugodiv" "Õppida on tore" (september)</a:t>
            </a:r>
          </a:p>
          <a:p>
            <a:pPr marL="615916" lvl="1" indent="-307958" algn="l">
              <a:lnSpc>
                <a:spcPts val="3993"/>
              </a:lnSpc>
              <a:spcBef>
                <a:spcPct val="0"/>
              </a:spcBef>
              <a:buFont typeface="Arial"/>
              <a:buChar char="•"/>
            </a:pPr>
            <a:r>
              <a:rPr lang="en-US" sz="2852" b="1" u="none" strike="noStrike">
                <a:solidFill>
                  <a:srgbClr val="4A71F6"/>
                </a:solidFill>
                <a:latin typeface="DG Jory Bold"/>
                <a:ea typeface="DG Jory Bold"/>
                <a:cs typeface="DG Jory Bold"/>
                <a:sym typeface="DG Jory Bold"/>
              </a:rPr>
              <a:t>Karate treening Narva Spordikeskuses (september)</a:t>
            </a:r>
          </a:p>
          <a:p>
            <a:pPr marL="615916" lvl="1" indent="-307958" algn="l">
              <a:lnSpc>
                <a:spcPts val="3993"/>
              </a:lnSpc>
              <a:spcBef>
                <a:spcPct val="0"/>
              </a:spcBef>
              <a:buFont typeface="Arial"/>
              <a:buChar char="•"/>
            </a:pPr>
            <a:r>
              <a:rPr lang="en-US" sz="2852" b="1" u="none" strike="noStrike">
                <a:solidFill>
                  <a:srgbClr val="4A71F6"/>
                </a:solidFill>
                <a:latin typeface="DG Jory Bold"/>
                <a:ea typeface="DG Jory Bold"/>
                <a:cs typeface="DG Jory Bold"/>
                <a:sym typeface="DG Jory Bold"/>
              </a:rPr>
              <a:t>Päästeameti koolitus "Tulest targem".Mänguliste ja praktiliste tegevuste kaudu lapsed said eakohaseid teadmisi tuleohutusest. Lisaks said lapsed tutvust teha täisvarustuses päästjaga ning uudistada, missugune tehnika peitub päästeautos. (september)</a:t>
            </a:r>
          </a:p>
          <a:p>
            <a:pPr marL="615916" lvl="1" indent="-307958" algn="l">
              <a:lnSpc>
                <a:spcPts val="3993"/>
              </a:lnSpc>
              <a:spcBef>
                <a:spcPct val="0"/>
              </a:spcBef>
              <a:buFont typeface="Arial"/>
              <a:buChar char="•"/>
            </a:pPr>
            <a:r>
              <a:rPr lang="en-US" sz="2852" b="1" u="none" strike="noStrike">
                <a:solidFill>
                  <a:srgbClr val="4A71F6"/>
                </a:solidFill>
                <a:latin typeface="DG Jory Bold"/>
                <a:ea typeface="DG Jory Bold"/>
                <a:cs typeface="DG Jory Bold"/>
                <a:sym typeface="DG Jory Bold"/>
              </a:rPr>
              <a:t>Narva Raekoja külastamine. (Narva Linnavalitsuse tööga tutvumine).</a:t>
            </a:r>
          </a:p>
          <a:p>
            <a:pPr marL="615916" lvl="1" indent="-307958" algn="l">
              <a:lnSpc>
                <a:spcPts val="3993"/>
              </a:lnSpc>
              <a:spcBef>
                <a:spcPct val="0"/>
              </a:spcBef>
              <a:buFont typeface="Arial"/>
              <a:buChar char="•"/>
            </a:pPr>
            <a:r>
              <a:rPr lang="en-US" sz="2852" b="1" u="none" strike="noStrike">
                <a:solidFill>
                  <a:srgbClr val="4A71F6"/>
                </a:solidFill>
                <a:latin typeface="DG Jory Bold"/>
                <a:ea typeface="DG Jory Bold"/>
                <a:cs typeface="DG Jory Bold"/>
                <a:sym typeface="DG Jory Bold"/>
              </a:rPr>
              <a:t>Apteegi külastamine ja apteekri tööga tutvustamine.</a:t>
            </a:r>
          </a:p>
          <a:p>
            <a:pPr marL="615916" lvl="1" indent="-307958" algn="l">
              <a:lnSpc>
                <a:spcPts val="3993"/>
              </a:lnSpc>
              <a:spcBef>
                <a:spcPct val="0"/>
              </a:spcBef>
              <a:buFont typeface="Arial"/>
              <a:buChar char="•"/>
            </a:pPr>
            <a:r>
              <a:rPr lang="en-US" sz="2852" b="1" u="none" strike="noStrike">
                <a:solidFill>
                  <a:srgbClr val="4A71F6"/>
                </a:solidFill>
                <a:latin typeface="DG Jory Bold"/>
                <a:ea typeface="DG Jory Bold"/>
                <a:cs typeface="DG Jory Bold"/>
                <a:sym typeface="DG Jory Bold"/>
              </a:rPr>
              <a:t>Laste õppekäik lasteaia kööki.</a:t>
            </a:r>
          </a:p>
          <a:p>
            <a:pPr marL="615916" lvl="1" indent="-307958" algn="l">
              <a:lnSpc>
                <a:spcPts val="3993"/>
              </a:lnSpc>
              <a:spcBef>
                <a:spcPct val="0"/>
              </a:spcBef>
              <a:buFont typeface="Arial"/>
              <a:buChar char="•"/>
            </a:pPr>
            <a:r>
              <a:rPr lang="en-US" sz="2852" b="1" u="none" strike="noStrike">
                <a:solidFill>
                  <a:srgbClr val="4A71F6"/>
                </a:solidFill>
                <a:latin typeface="DG Jory Bold"/>
                <a:ea typeface="DG Jory Bold"/>
                <a:cs typeface="DG Jory Bold"/>
                <a:sym typeface="DG Jory Bold"/>
              </a:rPr>
              <a:t>Õppekäik muusikakooli.</a:t>
            </a:r>
          </a:p>
          <a:p>
            <a:pPr marL="0" lvl="0" indent="0" algn="l">
              <a:lnSpc>
                <a:spcPts val="3693"/>
              </a:lnSpc>
              <a:spcBef>
                <a:spcPct val="0"/>
              </a:spcBef>
            </a:pPr>
            <a:endParaRPr lang="en-US" sz="2852" b="1" u="none" strike="noStrike">
              <a:solidFill>
                <a:srgbClr val="4A71F6"/>
              </a:solidFill>
              <a:latin typeface="DG Jory Bold"/>
              <a:ea typeface="DG Jory Bold"/>
              <a:cs typeface="DG Jory Bold"/>
              <a:sym typeface="DG Jory Bold"/>
            </a:endParaRPr>
          </a:p>
        </p:txBody>
      </p:sp>
      <p:sp>
        <p:nvSpPr>
          <p:cNvPr id="11" name="Freeform 11"/>
          <p:cNvSpPr/>
          <p:nvPr/>
        </p:nvSpPr>
        <p:spPr>
          <a:xfrm rot="-9482366" flipH="1">
            <a:off x="8415788" y="6950961"/>
            <a:ext cx="1038109" cy="792738"/>
          </a:xfrm>
          <a:custGeom>
            <a:avLst/>
            <a:gdLst/>
            <a:ahLst/>
            <a:cxnLst/>
            <a:rect l="l" t="t" r="r" b="b"/>
            <a:pathLst>
              <a:path w="1038109" h="792738">
                <a:moveTo>
                  <a:pt x="1038109" y="0"/>
                </a:moveTo>
                <a:lnTo>
                  <a:pt x="0" y="0"/>
                </a:lnTo>
                <a:lnTo>
                  <a:pt x="0" y="792738"/>
                </a:lnTo>
                <a:lnTo>
                  <a:pt x="1038109" y="792738"/>
                </a:lnTo>
                <a:lnTo>
                  <a:pt x="1038109"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F1FF"/>
        </a:solidFill>
        <a:effectLst/>
      </p:bgPr>
    </p:bg>
    <p:spTree>
      <p:nvGrpSpPr>
        <p:cNvPr id="1" name=""/>
        <p:cNvGrpSpPr/>
        <p:nvPr/>
      </p:nvGrpSpPr>
      <p:grpSpPr>
        <a:xfrm>
          <a:off x="0" y="0"/>
          <a:ext cx="0" cy="0"/>
          <a:chOff x="0" y="0"/>
          <a:chExt cx="0" cy="0"/>
        </a:xfrm>
      </p:grpSpPr>
      <p:sp>
        <p:nvSpPr>
          <p:cNvPr id="2" name="Freeform 2"/>
          <p:cNvSpPr/>
          <p:nvPr/>
        </p:nvSpPr>
        <p:spPr>
          <a:xfrm>
            <a:off x="627727" y="1396564"/>
            <a:ext cx="17323955" cy="7748532"/>
          </a:xfrm>
          <a:custGeom>
            <a:avLst/>
            <a:gdLst/>
            <a:ahLst/>
            <a:cxnLst/>
            <a:rect l="l" t="t" r="r" b="b"/>
            <a:pathLst>
              <a:path w="17323955" h="7748532">
                <a:moveTo>
                  <a:pt x="0" y="0"/>
                </a:moveTo>
                <a:lnTo>
                  <a:pt x="17323955" y="0"/>
                </a:lnTo>
                <a:lnTo>
                  <a:pt x="17323955" y="7748532"/>
                </a:lnTo>
                <a:lnTo>
                  <a:pt x="0" y="77485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45110" y="147492"/>
            <a:ext cx="958566" cy="1555196"/>
          </a:xfrm>
          <a:custGeom>
            <a:avLst/>
            <a:gdLst/>
            <a:ahLst/>
            <a:cxnLst/>
            <a:rect l="l" t="t" r="r" b="b"/>
            <a:pathLst>
              <a:path w="958566" h="1555196">
                <a:moveTo>
                  <a:pt x="0" y="0"/>
                </a:moveTo>
                <a:lnTo>
                  <a:pt x="958566" y="0"/>
                </a:lnTo>
                <a:lnTo>
                  <a:pt x="958566" y="1555196"/>
                </a:lnTo>
                <a:lnTo>
                  <a:pt x="0" y="15551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9482366" flipH="1">
            <a:off x="5357351" y="6551287"/>
            <a:ext cx="1038109" cy="792738"/>
          </a:xfrm>
          <a:custGeom>
            <a:avLst/>
            <a:gdLst/>
            <a:ahLst/>
            <a:cxnLst/>
            <a:rect l="l" t="t" r="r" b="b"/>
            <a:pathLst>
              <a:path w="1038109" h="792738">
                <a:moveTo>
                  <a:pt x="1038109" y="0"/>
                </a:moveTo>
                <a:lnTo>
                  <a:pt x="0" y="0"/>
                </a:lnTo>
                <a:lnTo>
                  <a:pt x="0" y="792738"/>
                </a:lnTo>
                <a:lnTo>
                  <a:pt x="1038109" y="792738"/>
                </a:lnTo>
                <a:lnTo>
                  <a:pt x="1038109"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73493" y="7476406"/>
            <a:ext cx="3033981" cy="3337379"/>
          </a:xfrm>
          <a:custGeom>
            <a:avLst/>
            <a:gdLst/>
            <a:ahLst/>
            <a:cxnLst/>
            <a:rect l="l" t="t" r="r" b="b"/>
            <a:pathLst>
              <a:path w="3033981" h="3337379">
                <a:moveTo>
                  <a:pt x="0" y="0"/>
                </a:moveTo>
                <a:lnTo>
                  <a:pt x="3033982" y="0"/>
                </a:lnTo>
                <a:lnTo>
                  <a:pt x="3033982" y="3337380"/>
                </a:lnTo>
                <a:lnTo>
                  <a:pt x="0" y="33373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6277759" y="7142499"/>
            <a:ext cx="2533943" cy="3358238"/>
          </a:xfrm>
          <a:custGeom>
            <a:avLst/>
            <a:gdLst/>
            <a:ahLst/>
            <a:cxnLst/>
            <a:rect l="l" t="t" r="r" b="b"/>
            <a:pathLst>
              <a:path w="2533943" h="3358238">
                <a:moveTo>
                  <a:pt x="0" y="0"/>
                </a:moveTo>
                <a:lnTo>
                  <a:pt x="2533943" y="0"/>
                </a:lnTo>
                <a:lnTo>
                  <a:pt x="2533943" y="3358237"/>
                </a:lnTo>
                <a:lnTo>
                  <a:pt x="0" y="33582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6416983" y="313203"/>
            <a:ext cx="1345134" cy="1430994"/>
          </a:xfrm>
          <a:custGeom>
            <a:avLst/>
            <a:gdLst/>
            <a:ahLst/>
            <a:cxnLst/>
            <a:rect l="l" t="t" r="r" b="b"/>
            <a:pathLst>
              <a:path w="1345134" h="1430994">
                <a:moveTo>
                  <a:pt x="0" y="0"/>
                </a:moveTo>
                <a:lnTo>
                  <a:pt x="1345134" y="0"/>
                </a:lnTo>
                <a:lnTo>
                  <a:pt x="1345134" y="1430994"/>
                </a:lnTo>
                <a:lnTo>
                  <a:pt x="0" y="14309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TextBox 8"/>
          <p:cNvSpPr txBox="1"/>
          <p:nvPr/>
        </p:nvSpPr>
        <p:spPr>
          <a:xfrm>
            <a:off x="1303676" y="282323"/>
            <a:ext cx="14914040" cy="1774323"/>
          </a:xfrm>
          <a:prstGeom prst="rect">
            <a:avLst/>
          </a:prstGeom>
        </p:spPr>
        <p:txBody>
          <a:bodyPr lIns="0" tIns="0" rIns="0" bIns="0" rtlCol="0" anchor="t">
            <a:spAutoFit/>
          </a:bodyPr>
          <a:lstStyle/>
          <a:p>
            <a:pPr algn="ctr">
              <a:lnSpc>
                <a:spcPts val="3480"/>
              </a:lnSpc>
            </a:pPr>
            <a:endParaRPr/>
          </a:p>
          <a:p>
            <a:pPr marL="0" lvl="0" indent="0" algn="ctr">
              <a:lnSpc>
                <a:spcPts val="6880"/>
              </a:lnSpc>
              <a:spcBef>
                <a:spcPct val="0"/>
              </a:spcBef>
            </a:pPr>
            <a:r>
              <a:rPr lang="en-US" sz="6880" b="1">
                <a:solidFill>
                  <a:srgbClr val="4A71F6"/>
                </a:solidFill>
                <a:latin typeface="DG Jory Bold"/>
                <a:ea typeface="DG Jory Bold"/>
                <a:cs typeface="DG Jory Bold"/>
                <a:sym typeface="DG Jory Bold"/>
              </a:rPr>
              <a:t>Pr</a:t>
            </a:r>
            <a:r>
              <a:rPr lang="en-US" sz="6880" b="1" u="none" strike="noStrike">
                <a:solidFill>
                  <a:srgbClr val="4A71F6"/>
                </a:solidFill>
                <a:latin typeface="DG Jory Bold"/>
                <a:ea typeface="DG Jory Bold"/>
                <a:cs typeface="DG Jory Bold"/>
                <a:sym typeface="DG Jory Bold"/>
              </a:rPr>
              <a:t>ojekti kavandatud tegevused: </a:t>
            </a:r>
          </a:p>
          <a:p>
            <a:pPr marL="0" lvl="0" indent="0" algn="ctr">
              <a:lnSpc>
                <a:spcPts val="3480"/>
              </a:lnSpc>
              <a:spcBef>
                <a:spcPct val="0"/>
              </a:spcBef>
            </a:pPr>
            <a:endParaRPr lang="en-US" sz="6880" b="1" u="none" strike="noStrike">
              <a:solidFill>
                <a:srgbClr val="4A71F6"/>
              </a:solidFill>
              <a:latin typeface="DG Jory Bold"/>
              <a:ea typeface="DG Jory Bold"/>
              <a:cs typeface="DG Jory Bold"/>
              <a:sym typeface="DG Jory Bold"/>
            </a:endParaRPr>
          </a:p>
        </p:txBody>
      </p:sp>
      <p:sp>
        <p:nvSpPr>
          <p:cNvPr id="9" name="Freeform 9"/>
          <p:cNvSpPr/>
          <p:nvPr/>
        </p:nvSpPr>
        <p:spPr>
          <a:xfrm rot="-889329" flipH="1">
            <a:off x="-364375" y="4522394"/>
            <a:ext cx="2786150" cy="1242212"/>
          </a:xfrm>
          <a:custGeom>
            <a:avLst/>
            <a:gdLst/>
            <a:ahLst/>
            <a:cxnLst/>
            <a:rect l="l" t="t" r="r" b="b"/>
            <a:pathLst>
              <a:path w="2786150" h="1242212">
                <a:moveTo>
                  <a:pt x="2786150" y="0"/>
                </a:moveTo>
                <a:lnTo>
                  <a:pt x="0" y="0"/>
                </a:lnTo>
                <a:lnTo>
                  <a:pt x="0" y="1242212"/>
                </a:lnTo>
                <a:lnTo>
                  <a:pt x="2786150" y="1242212"/>
                </a:lnTo>
                <a:lnTo>
                  <a:pt x="278615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rot="-1303906">
            <a:off x="-1817753" y="2919899"/>
            <a:ext cx="4325725" cy="2194322"/>
          </a:xfrm>
          <a:custGeom>
            <a:avLst/>
            <a:gdLst/>
            <a:ahLst/>
            <a:cxnLst/>
            <a:rect l="l" t="t" r="r" b="b"/>
            <a:pathLst>
              <a:path w="4325725" h="2194322">
                <a:moveTo>
                  <a:pt x="0" y="0"/>
                </a:moveTo>
                <a:lnTo>
                  <a:pt x="4325725" y="0"/>
                </a:lnTo>
                <a:lnTo>
                  <a:pt x="4325725" y="2194322"/>
                </a:lnTo>
                <a:lnTo>
                  <a:pt x="0" y="219432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TextBox 11"/>
          <p:cNvSpPr txBox="1"/>
          <p:nvPr/>
        </p:nvSpPr>
        <p:spPr>
          <a:xfrm>
            <a:off x="2056009" y="1687047"/>
            <a:ext cx="4782837" cy="7357014"/>
          </a:xfrm>
          <a:prstGeom prst="rect">
            <a:avLst/>
          </a:prstGeom>
        </p:spPr>
        <p:txBody>
          <a:bodyPr lIns="0" tIns="0" rIns="0" bIns="0" rtlCol="0" anchor="t">
            <a:spAutoFit/>
          </a:bodyPr>
          <a:lstStyle/>
          <a:p>
            <a:pPr marL="0" lvl="0" indent="0" algn="l">
              <a:lnSpc>
                <a:spcPts val="2630"/>
              </a:lnSpc>
              <a:spcBef>
                <a:spcPct val="0"/>
              </a:spcBef>
            </a:pPr>
            <a:r>
              <a:rPr lang="en-US" sz="1878" b="1" u="sng">
                <a:solidFill>
                  <a:srgbClr val="4A71F6"/>
                </a:solidFill>
                <a:latin typeface="DG Jory Bold"/>
                <a:ea typeface="DG Jory Bold"/>
                <a:cs typeface="DG Jory Bold"/>
                <a:sym typeface="DG Jory Bold"/>
              </a:rPr>
              <a:t>Mä</a:t>
            </a:r>
            <a:r>
              <a:rPr lang="en-US" sz="1878" b="1" u="sng" strike="noStrike">
                <a:solidFill>
                  <a:srgbClr val="4A71F6"/>
                </a:solidFill>
                <a:latin typeface="DG Jory Bold"/>
                <a:ea typeface="DG Jory Bold"/>
                <a:cs typeface="DG Jory Bold"/>
                <a:sym typeface="DG Jory Bold"/>
              </a:rPr>
              <a:t>ngud: </a:t>
            </a:r>
          </a:p>
          <a:p>
            <a:pPr marL="405650" lvl="1" indent="-202825" algn="l">
              <a:lnSpc>
                <a:spcPts val="2630"/>
              </a:lnSpc>
              <a:spcBef>
                <a:spcPct val="0"/>
              </a:spcBef>
              <a:buFont typeface="Arial"/>
              <a:buChar char="•"/>
            </a:pPr>
            <a:r>
              <a:rPr lang="en-US" sz="1878" u="none" strike="noStrike">
                <a:solidFill>
                  <a:srgbClr val="4A71F6"/>
                </a:solidFill>
                <a:latin typeface="DG Jory"/>
                <a:ea typeface="DG Jory"/>
                <a:cs typeface="DG Jory"/>
                <a:sym typeface="DG Jory"/>
              </a:rPr>
              <a:t>Rollimäng "Haiglas ja Apteegis"</a:t>
            </a:r>
          </a:p>
          <a:p>
            <a:pPr marL="405650" lvl="1" indent="-202825" algn="l">
              <a:lnSpc>
                <a:spcPts val="2630"/>
              </a:lnSpc>
              <a:spcBef>
                <a:spcPct val="0"/>
              </a:spcBef>
              <a:buFont typeface="Arial"/>
              <a:buChar char="•"/>
            </a:pPr>
            <a:r>
              <a:rPr lang="en-US" sz="1878" u="none" strike="noStrike">
                <a:solidFill>
                  <a:srgbClr val="4A71F6"/>
                </a:solidFill>
                <a:latin typeface="DG Jory"/>
                <a:ea typeface="DG Jory"/>
                <a:cs typeface="DG Jory"/>
                <a:sym typeface="DG Jory"/>
              </a:rPr>
              <a:t>Õppemäng "Bingo"</a:t>
            </a:r>
          </a:p>
          <a:p>
            <a:pPr marL="405650" lvl="1" indent="-202825" algn="l">
              <a:lnSpc>
                <a:spcPts val="2630"/>
              </a:lnSpc>
              <a:spcBef>
                <a:spcPct val="0"/>
              </a:spcBef>
              <a:buFont typeface="Arial"/>
              <a:buChar char="•"/>
            </a:pPr>
            <a:r>
              <a:rPr lang="en-US" sz="1878" b="1" u="none" strike="noStrike">
                <a:solidFill>
                  <a:srgbClr val="4A71F6"/>
                </a:solidFill>
                <a:latin typeface="DG Jory Bold"/>
                <a:ea typeface="DG Jory Bold"/>
                <a:cs typeface="DG Jory Bold"/>
                <a:sym typeface="DG Jory Bold"/>
              </a:rPr>
              <a:t>Õppemäng</a:t>
            </a:r>
            <a:r>
              <a:rPr lang="en-US" sz="1878" u="none" strike="noStrike">
                <a:solidFill>
                  <a:srgbClr val="4A71F6"/>
                </a:solidFill>
                <a:latin typeface="DG Jory"/>
                <a:ea typeface="DG Jory"/>
                <a:cs typeface="DG Jory"/>
                <a:sym typeface="DG Jory"/>
              </a:rPr>
              <a:t> "Elukutsed". "Elukutsed" hariv pusle lastele</a:t>
            </a:r>
          </a:p>
          <a:p>
            <a:pPr marL="405650" lvl="1" indent="-202825" algn="l">
              <a:lnSpc>
                <a:spcPts val="2630"/>
              </a:lnSpc>
              <a:spcBef>
                <a:spcPct val="0"/>
              </a:spcBef>
              <a:buFont typeface="Arial"/>
              <a:buChar char="•"/>
            </a:pPr>
            <a:r>
              <a:rPr lang="en-US" sz="1878" u="none" strike="noStrike">
                <a:solidFill>
                  <a:srgbClr val="4A71F6"/>
                </a:solidFill>
                <a:latin typeface="DG Jory"/>
                <a:ea typeface="DG Jory"/>
                <a:cs typeface="DG Jory"/>
                <a:sym typeface="DG Jory"/>
              </a:rPr>
              <a:t>Mäng "Elukutsed" (kõnearenduslik loto/memoriinimäng)</a:t>
            </a:r>
          </a:p>
          <a:p>
            <a:pPr marL="405650" lvl="1" indent="-202825" algn="l">
              <a:lnSpc>
                <a:spcPts val="2630"/>
              </a:lnSpc>
              <a:spcBef>
                <a:spcPct val="0"/>
              </a:spcBef>
              <a:buFont typeface="Arial"/>
              <a:buChar char="•"/>
            </a:pPr>
            <a:r>
              <a:rPr lang="en-US" sz="1878" b="1" u="none" strike="noStrike">
                <a:solidFill>
                  <a:srgbClr val="4A71F6"/>
                </a:solidFill>
                <a:latin typeface="DG Jory Bold"/>
                <a:ea typeface="DG Jory Bold"/>
                <a:cs typeface="DG Jory Bold"/>
                <a:sym typeface="DG Jory Bold"/>
              </a:rPr>
              <a:t>Õppemäng</a:t>
            </a:r>
            <a:r>
              <a:rPr lang="en-US" sz="1878" u="none" strike="noStrike">
                <a:solidFill>
                  <a:srgbClr val="4A71F6"/>
                </a:solidFill>
                <a:latin typeface="DG Jory"/>
                <a:ea typeface="DG Jory"/>
                <a:cs typeface="DG Jory"/>
                <a:sym typeface="DG Jory"/>
              </a:rPr>
              <a:t> "Elukutsed" (kõnearenduslik loto/memoriinimäng), Meeri Tampere, Heda Kala "Tere, mida sa teed?"</a:t>
            </a:r>
          </a:p>
          <a:p>
            <a:pPr marL="405650" lvl="1" indent="-202825" algn="l">
              <a:lnSpc>
                <a:spcPts val="2630"/>
              </a:lnSpc>
              <a:spcBef>
                <a:spcPct val="0"/>
              </a:spcBef>
              <a:buFont typeface="Arial"/>
              <a:buChar char="•"/>
            </a:pPr>
            <a:r>
              <a:rPr lang="en-US" sz="1878" b="1" u="none" strike="noStrike">
                <a:solidFill>
                  <a:srgbClr val="4A71F6"/>
                </a:solidFill>
                <a:latin typeface="DG Jory Bold"/>
                <a:ea typeface="DG Jory Bold"/>
                <a:cs typeface="DG Jory Bold"/>
                <a:sym typeface="DG Jory Bold"/>
              </a:rPr>
              <a:t>Õppemäng: </a:t>
            </a:r>
            <a:r>
              <a:rPr lang="en-US" sz="1878" u="none" strike="noStrike">
                <a:solidFill>
                  <a:srgbClr val="4A71F6"/>
                </a:solidFill>
                <a:latin typeface="DG Jory"/>
                <a:ea typeface="DG Jory"/>
                <a:cs typeface="DG Jory"/>
                <a:sym typeface="DG Jory"/>
              </a:rPr>
              <a:t>"Poemäng" </a:t>
            </a:r>
          </a:p>
          <a:p>
            <a:pPr marL="405650" lvl="1" indent="-202825" algn="l">
              <a:lnSpc>
                <a:spcPts val="2630"/>
              </a:lnSpc>
              <a:spcBef>
                <a:spcPct val="0"/>
              </a:spcBef>
              <a:buFont typeface="Arial"/>
              <a:buChar char="•"/>
            </a:pPr>
            <a:r>
              <a:rPr lang="en-US" sz="1878" u="none" strike="noStrike">
                <a:solidFill>
                  <a:srgbClr val="4A71F6"/>
                </a:solidFill>
                <a:latin typeface="DG Jory"/>
                <a:ea typeface="DG Jory"/>
                <a:cs typeface="DG Jory"/>
                <a:sym typeface="DG Jory"/>
              </a:rPr>
              <a:t>Õppemäng "Soolane, kibe, magus, hapu" (mis maitsega)</a:t>
            </a:r>
          </a:p>
          <a:p>
            <a:pPr marL="405650" lvl="1" indent="-202825" algn="l">
              <a:lnSpc>
                <a:spcPts val="2630"/>
              </a:lnSpc>
              <a:spcBef>
                <a:spcPct val="0"/>
              </a:spcBef>
              <a:buFont typeface="Arial"/>
              <a:buChar char="•"/>
            </a:pPr>
            <a:r>
              <a:rPr lang="en-US" sz="1878" b="1" u="none" strike="noStrike">
                <a:solidFill>
                  <a:srgbClr val="4A71F6"/>
                </a:solidFill>
                <a:latin typeface="DG Jory Bold"/>
                <a:ea typeface="DG Jory Bold"/>
                <a:cs typeface="DG Jory Bold"/>
                <a:sym typeface="DG Jory Bold"/>
              </a:rPr>
              <a:t>Mäng</a:t>
            </a:r>
            <a:r>
              <a:rPr lang="en-US" sz="1878" u="none" strike="noStrike">
                <a:solidFill>
                  <a:srgbClr val="4A71F6"/>
                </a:solidFill>
                <a:latin typeface="DG Jory"/>
                <a:ea typeface="DG Jory"/>
                <a:cs typeface="DG Jory"/>
                <a:sym typeface="DG Jory"/>
              </a:rPr>
              <a:t> "Elukutsed"</a:t>
            </a:r>
          </a:p>
          <a:p>
            <a:pPr marL="405650" lvl="1" indent="-202825" algn="l">
              <a:lnSpc>
                <a:spcPts val="2630"/>
              </a:lnSpc>
              <a:spcBef>
                <a:spcPct val="0"/>
              </a:spcBef>
              <a:buFont typeface="Arial"/>
              <a:buChar char="•"/>
            </a:pPr>
            <a:r>
              <a:rPr lang="en-US" sz="1878" u="none" strike="noStrike">
                <a:solidFill>
                  <a:srgbClr val="4A71F6"/>
                </a:solidFill>
                <a:latin typeface="DG Jory"/>
                <a:ea typeface="DG Jory"/>
                <a:cs typeface="DG Jory"/>
                <a:sym typeface="DG Jory"/>
              </a:rPr>
              <a:t>"Elukutsed" hariv pusle lastele</a:t>
            </a:r>
          </a:p>
          <a:p>
            <a:pPr marL="405650" lvl="1" indent="-202825" algn="l">
              <a:lnSpc>
                <a:spcPts val="2630"/>
              </a:lnSpc>
              <a:spcBef>
                <a:spcPct val="0"/>
              </a:spcBef>
              <a:buFont typeface="Arial"/>
              <a:buChar char="•"/>
            </a:pPr>
            <a:r>
              <a:rPr lang="en-US" sz="1878" b="1" u="none" strike="noStrike">
                <a:solidFill>
                  <a:srgbClr val="4A71F6"/>
                </a:solidFill>
                <a:latin typeface="DG Jory Bold"/>
                <a:ea typeface="DG Jory Bold"/>
                <a:cs typeface="DG Jory Bold"/>
                <a:sym typeface="DG Jory Bold"/>
              </a:rPr>
              <a:t>Mäng</a:t>
            </a:r>
            <a:r>
              <a:rPr lang="en-US" sz="1878" u="none" strike="noStrike">
                <a:solidFill>
                  <a:srgbClr val="4A71F6"/>
                </a:solidFill>
                <a:latin typeface="DG Jory"/>
                <a:ea typeface="DG Jory"/>
                <a:cs typeface="DG Jory"/>
                <a:sym typeface="DG Jory"/>
              </a:rPr>
              <a:t> "Elukutsed" (kõnearenduslik loto/memoriinimäng)</a:t>
            </a:r>
          </a:p>
          <a:p>
            <a:pPr marL="405650" lvl="1" indent="-202825" algn="l">
              <a:lnSpc>
                <a:spcPts val="2630"/>
              </a:lnSpc>
              <a:buFont typeface="Arial"/>
              <a:buChar char="•"/>
            </a:pPr>
            <a:r>
              <a:rPr lang="en-US" sz="1878" u="none" strike="noStrike">
                <a:solidFill>
                  <a:srgbClr val="4A71F6"/>
                </a:solidFill>
                <a:latin typeface="DG Jory"/>
                <a:ea typeface="DG Jory"/>
                <a:cs typeface="DG Jory"/>
                <a:sym typeface="DG Jory"/>
              </a:rPr>
              <a:t>Mäng "Sõidukid": arva ära, mis transpordile kulub ringis olev osa.</a:t>
            </a:r>
          </a:p>
          <a:p>
            <a:pPr marL="405650" lvl="1" indent="-202825" algn="l">
              <a:lnSpc>
                <a:spcPts val="2630"/>
              </a:lnSpc>
              <a:spcBef>
                <a:spcPct val="0"/>
              </a:spcBef>
              <a:buFont typeface="Arial"/>
              <a:buChar char="•"/>
            </a:pPr>
            <a:r>
              <a:rPr lang="en-US" sz="1878" u="none" strike="noStrike">
                <a:solidFill>
                  <a:srgbClr val="4A71F6"/>
                </a:solidFill>
                <a:latin typeface="DG Jory"/>
                <a:ea typeface="DG Jory"/>
                <a:cs typeface="DG Jory"/>
                <a:sym typeface="DG Jory"/>
              </a:rPr>
              <a:t>Mäng "Sõidukid": arva ära, mis transpordile kulub ringis olev osa.</a:t>
            </a:r>
          </a:p>
          <a:p>
            <a:pPr marL="0" lvl="0" indent="0" algn="l">
              <a:lnSpc>
                <a:spcPts val="2630"/>
              </a:lnSpc>
              <a:spcBef>
                <a:spcPct val="0"/>
              </a:spcBef>
            </a:pPr>
            <a:endParaRPr lang="en-US" sz="1878" u="none" strike="noStrike">
              <a:solidFill>
                <a:srgbClr val="4A71F6"/>
              </a:solidFill>
              <a:latin typeface="DG Jory"/>
              <a:ea typeface="DG Jory"/>
              <a:cs typeface="DG Jory"/>
              <a:sym typeface="DG Jory"/>
            </a:endParaRPr>
          </a:p>
        </p:txBody>
      </p:sp>
      <p:sp>
        <p:nvSpPr>
          <p:cNvPr id="12" name="TextBox 12"/>
          <p:cNvSpPr txBox="1"/>
          <p:nvPr/>
        </p:nvSpPr>
        <p:spPr>
          <a:xfrm>
            <a:off x="7090473" y="1706097"/>
            <a:ext cx="4393082" cy="7989132"/>
          </a:xfrm>
          <a:prstGeom prst="rect">
            <a:avLst/>
          </a:prstGeom>
        </p:spPr>
        <p:txBody>
          <a:bodyPr lIns="0" tIns="0" rIns="0" bIns="0" rtlCol="0" anchor="t">
            <a:spAutoFit/>
          </a:bodyPr>
          <a:lstStyle/>
          <a:p>
            <a:pPr marL="0" lvl="0" indent="0" algn="l">
              <a:lnSpc>
                <a:spcPts val="2894"/>
              </a:lnSpc>
              <a:spcBef>
                <a:spcPct val="0"/>
              </a:spcBef>
            </a:pPr>
            <a:r>
              <a:rPr lang="en-US" sz="2067" b="1" u="sng">
                <a:solidFill>
                  <a:srgbClr val="4A71F6"/>
                </a:solidFill>
                <a:latin typeface="DG Jory Bold"/>
                <a:ea typeface="DG Jory Bold"/>
                <a:cs typeface="DG Jory Bold"/>
                <a:sym typeface="DG Jory Bold"/>
              </a:rPr>
              <a:t>K</a:t>
            </a:r>
            <a:r>
              <a:rPr lang="en-US" sz="2067" b="1" u="sng" strike="noStrike">
                <a:solidFill>
                  <a:srgbClr val="4A71F6"/>
                </a:solidFill>
                <a:latin typeface="DG Jory Bold"/>
                <a:ea typeface="DG Jory Bold"/>
                <a:cs typeface="DG Jory Bold"/>
                <a:sym typeface="DG Jory Bold"/>
              </a:rPr>
              <a:t>leepetöö: </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Kleepetöö</a:t>
            </a:r>
            <a:r>
              <a:rPr lang="en-US" sz="1867" u="none" strike="noStrike">
                <a:solidFill>
                  <a:srgbClr val="4A71F6"/>
                </a:solidFill>
                <a:latin typeface="DG Jory"/>
                <a:ea typeface="DG Jory"/>
                <a:cs typeface="DG Jory"/>
                <a:sym typeface="DG Jory"/>
              </a:rPr>
              <a:t> "Kompott" </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Kleepetöö (ühistöö</a:t>
            </a:r>
            <a:r>
              <a:rPr lang="en-US" sz="1867" u="none" strike="noStrike">
                <a:solidFill>
                  <a:srgbClr val="4A71F6"/>
                </a:solidFill>
                <a:latin typeface="DG Jory"/>
                <a:ea typeface="DG Jory"/>
                <a:cs typeface="DG Jory"/>
                <a:sym typeface="DG Jory"/>
              </a:rPr>
              <a:t>) "Mina lähen poodi" </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Kleeptöö:</a:t>
            </a:r>
            <a:r>
              <a:rPr lang="en-US" sz="1867" u="none" strike="noStrike">
                <a:solidFill>
                  <a:srgbClr val="4A71F6"/>
                </a:solidFill>
                <a:latin typeface="DG Jory"/>
                <a:ea typeface="DG Jory"/>
                <a:cs typeface="DG Jory"/>
                <a:sym typeface="DG Jory"/>
              </a:rPr>
              <a:t> Projekti plakati valmistamine (ühistöö) "Ametite võlumaailm"</a:t>
            </a:r>
          </a:p>
          <a:p>
            <a:pPr marL="403140" lvl="1" indent="-201570" algn="l">
              <a:lnSpc>
                <a:spcPts val="2614"/>
              </a:lnSpc>
              <a:buFont typeface="Arial"/>
              <a:buChar char="•"/>
            </a:pPr>
            <a:r>
              <a:rPr lang="en-US" sz="1867" u="none" strike="noStrike">
                <a:solidFill>
                  <a:srgbClr val="4A71F6"/>
                </a:solidFill>
                <a:latin typeface="DG Jory"/>
                <a:ea typeface="DG Jory"/>
                <a:cs typeface="DG Jory"/>
                <a:sym typeface="DG Jory"/>
              </a:rPr>
              <a:t>Kunst "Transport munakarpidest"</a:t>
            </a:r>
          </a:p>
          <a:p>
            <a:pPr algn="l">
              <a:lnSpc>
                <a:spcPts val="2894"/>
              </a:lnSpc>
            </a:pPr>
            <a:r>
              <a:rPr lang="en-US" sz="2067" b="1" u="sng" strike="noStrike">
                <a:solidFill>
                  <a:srgbClr val="4A71F6"/>
                </a:solidFill>
                <a:latin typeface="DG Jory Bold"/>
                <a:ea typeface="DG Jory Bold"/>
                <a:cs typeface="DG Jory Bold"/>
                <a:sym typeface="DG Jory Bold"/>
              </a:rPr>
              <a:t>Voolimine: </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Terved hambad"</a:t>
            </a:r>
          </a:p>
          <a:p>
            <a:pPr algn="l">
              <a:lnSpc>
                <a:spcPts val="2894"/>
              </a:lnSpc>
            </a:pPr>
            <a:r>
              <a:rPr lang="en-US" sz="2067" b="1" u="sng" strike="noStrike">
                <a:solidFill>
                  <a:srgbClr val="4A71F6"/>
                </a:solidFill>
                <a:latin typeface="DG Jory Bold"/>
                <a:ea typeface="DG Jory Bold"/>
                <a:cs typeface="DG Jory Bold"/>
                <a:sym typeface="DG Jory Bold"/>
              </a:rPr>
              <a:t>Joonistamine/ värvimine: </a:t>
            </a:r>
          </a:p>
          <a:p>
            <a:pPr marL="446319" lvl="1" indent="-223159" algn="l">
              <a:lnSpc>
                <a:spcPts val="2894"/>
              </a:lnSpc>
              <a:buFont typeface="Arial"/>
              <a:buChar char="•"/>
            </a:pPr>
            <a:r>
              <a:rPr lang="en-US" sz="2067" b="1" u="sng" strike="noStrike">
                <a:solidFill>
                  <a:srgbClr val="4A71F6"/>
                </a:solidFill>
                <a:latin typeface="DG Jory Bold"/>
                <a:ea typeface="DG Jory Bold"/>
                <a:cs typeface="DG Jory Bold"/>
                <a:sym typeface="DG Jory Bold"/>
              </a:rPr>
              <a:t>Joonistamine/kleepetöö “Arst” </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Joonistamine: Isa portree</a:t>
            </a:r>
          </a:p>
          <a:p>
            <a:pPr algn="l">
              <a:lnSpc>
                <a:spcPts val="2894"/>
              </a:lnSpc>
            </a:pPr>
            <a:r>
              <a:rPr lang="en-US" sz="2067" b="1" u="sng" strike="noStrike">
                <a:solidFill>
                  <a:srgbClr val="4A71F6"/>
                </a:solidFill>
                <a:latin typeface="DG Jory Bold"/>
                <a:ea typeface="DG Jory Bold"/>
                <a:cs typeface="DG Jory Bold"/>
                <a:sym typeface="DG Jory Bold"/>
              </a:rPr>
              <a:t>Luuletused/ laulud:</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Meeri Tampere, Heda Kala "Tere, mida sa teed?"</a:t>
            </a:r>
          </a:p>
          <a:p>
            <a:pPr algn="l">
              <a:lnSpc>
                <a:spcPts val="2894"/>
              </a:lnSpc>
            </a:pPr>
            <a:r>
              <a:rPr lang="en-US" sz="2067" b="1" u="sng" strike="noStrike">
                <a:solidFill>
                  <a:srgbClr val="4A71F6"/>
                </a:solidFill>
                <a:latin typeface="DG Jory Bold"/>
                <a:ea typeface="DG Jory Bold"/>
                <a:cs typeface="DG Jory Bold"/>
                <a:sym typeface="DG Jory Bold"/>
              </a:rPr>
              <a:t>Töölehed, töövihikud: </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Tööleht "Arsti juures"</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Tööleht "Elukutsed"</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Tööleht "Haiglas"</a:t>
            </a:r>
          </a:p>
          <a:p>
            <a:pPr marL="403140" lvl="1" indent="-201570" algn="l">
              <a:lnSpc>
                <a:spcPts val="2614"/>
              </a:lnSpc>
              <a:buFont typeface="Arial"/>
              <a:buChar char="•"/>
            </a:pPr>
            <a:r>
              <a:rPr lang="en-US" sz="1867" b="1" u="none" strike="noStrike">
                <a:solidFill>
                  <a:srgbClr val="4A71F6"/>
                </a:solidFill>
                <a:latin typeface="DG Jory Bold"/>
                <a:ea typeface="DG Jory Bold"/>
                <a:cs typeface="DG Jory Bold"/>
                <a:sym typeface="DG Jory Bold"/>
              </a:rPr>
              <a:t>Õpetajaraamat - arsti juures lk 73</a:t>
            </a:r>
          </a:p>
          <a:p>
            <a:pPr algn="l">
              <a:lnSpc>
                <a:spcPts val="2614"/>
              </a:lnSpc>
            </a:pPr>
            <a:endParaRPr lang="en-US" sz="1867" b="1" u="none" strike="noStrike">
              <a:solidFill>
                <a:srgbClr val="4A71F6"/>
              </a:solidFill>
              <a:latin typeface="DG Jory Bold"/>
              <a:ea typeface="DG Jory Bold"/>
              <a:cs typeface="DG Jory Bold"/>
              <a:sym typeface="DG Jory Bold"/>
            </a:endParaRPr>
          </a:p>
          <a:p>
            <a:pPr algn="l">
              <a:lnSpc>
                <a:spcPts val="2614"/>
              </a:lnSpc>
            </a:pPr>
            <a:endParaRPr lang="en-US" sz="1867" b="1" u="none" strike="noStrike">
              <a:solidFill>
                <a:srgbClr val="4A71F6"/>
              </a:solidFill>
              <a:latin typeface="DG Jory Bold"/>
              <a:ea typeface="DG Jory Bold"/>
              <a:cs typeface="DG Jory Bold"/>
              <a:sym typeface="DG Jory Bold"/>
            </a:endParaRPr>
          </a:p>
          <a:p>
            <a:pPr algn="l">
              <a:lnSpc>
                <a:spcPts val="2614"/>
              </a:lnSpc>
            </a:pPr>
            <a:endParaRPr lang="en-US" sz="1867" b="1" u="none" strike="noStrike">
              <a:solidFill>
                <a:srgbClr val="4A71F6"/>
              </a:solidFill>
              <a:latin typeface="DG Jory Bold"/>
              <a:ea typeface="DG Jory Bold"/>
              <a:cs typeface="DG Jory Bold"/>
              <a:sym typeface="DG Jory Bold"/>
            </a:endParaRPr>
          </a:p>
          <a:p>
            <a:pPr algn="l">
              <a:lnSpc>
                <a:spcPts val="2614"/>
              </a:lnSpc>
            </a:pPr>
            <a:endParaRPr lang="en-US" sz="1867" b="1" u="none" strike="noStrike">
              <a:solidFill>
                <a:srgbClr val="4A71F6"/>
              </a:solidFill>
              <a:latin typeface="DG Jory Bold"/>
              <a:ea typeface="DG Jory Bold"/>
              <a:cs typeface="DG Jory Bold"/>
              <a:sym typeface="DG Jory Bold"/>
            </a:endParaRPr>
          </a:p>
          <a:p>
            <a:pPr algn="l">
              <a:lnSpc>
                <a:spcPts val="2614"/>
              </a:lnSpc>
            </a:pPr>
            <a:endParaRPr lang="en-US" sz="1867" b="1" u="none" strike="noStrike">
              <a:solidFill>
                <a:srgbClr val="4A71F6"/>
              </a:solidFill>
              <a:latin typeface="DG Jory Bold"/>
              <a:ea typeface="DG Jory Bold"/>
              <a:cs typeface="DG Jory Bold"/>
              <a:sym typeface="DG Jory Bold"/>
            </a:endParaRPr>
          </a:p>
        </p:txBody>
      </p:sp>
      <p:sp>
        <p:nvSpPr>
          <p:cNvPr id="13" name="TextBox 13"/>
          <p:cNvSpPr txBox="1"/>
          <p:nvPr/>
        </p:nvSpPr>
        <p:spPr>
          <a:xfrm>
            <a:off x="11762008" y="1696572"/>
            <a:ext cx="5497292" cy="8306541"/>
          </a:xfrm>
          <a:prstGeom prst="rect">
            <a:avLst/>
          </a:prstGeom>
        </p:spPr>
        <p:txBody>
          <a:bodyPr lIns="0" tIns="0" rIns="0" bIns="0" rtlCol="0" anchor="t">
            <a:spAutoFit/>
          </a:bodyPr>
          <a:lstStyle/>
          <a:p>
            <a:pPr algn="l">
              <a:lnSpc>
                <a:spcPts val="2724"/>
              </a:lnSpc>
            </a:pPr>
            <a:r>
              <a:rPr lang="en-US" sz="1945" b="1" u="sng">
                <a:solidFill>
                  <a:srgbClr val="4A71F6"/>
                </a:solidFill>
                <a:latin typeface="DG Jory Bold"/>
                <a:ea typeface="DG Jory Bold"/>
                <a:cs typeface="DG Jory Bold"/>
                <a:sym typeface="DG Jory Bold"/>
              </a:rPr>
              <a:t>V</a:t>
            </a:r>
            <a:r>
              <a:rPr lang="en-US" sz="1945" b="1" u="sng" strike="noStrike">
                <a:solidFill>
                  <a:srgbClr val="4A71F6"/>
                </a:solidFill>
                <a:latin typeface="DG Jory Bold"/>
                <a:ea typeface="DG Jory Bold"/>
                <a:cs typeface="DG Jory Bold"/>
                <a:sym typeface="DG Jory Bold"/>
              </a:rPr>
              <a:t>ideod ja arvutimängud (LearningApps jne.); Robootika:</a:t>
            </a:r>
            <a:r>
              <a:rPr lang="en-US" sz="1945" b="1" u="none" strike="noStrike">
                <a:solidFill>
                  <a:srgbClr val="4A71F6"/>
                </a:solidFill>
                <a:latin typeface="DG Jory Bold"/>
                <a:ea typeface="DG Jory Bold"/>
                <a:cs typeface="DG Jory Bold"/>
                <a:sym typeface="DG Jory Bold"/>
              </a:rPr>
              <a:t> </a:t>
            </a:r>
          </a:p>
          <a:p>
            <a:pPr marL="376927" lvl="1" indent="-188464" algn="l">
              <a:lnSpc>
                <a:spcPts val="2444"/>
              </a:lnSpc>
              <a:buFont typeface="Arial"/>
              <a:buChar char="•"/>
            </a:pPr>
            <a:r>
              <a:rPr lang="en-US" sz="1745" b="1" u="none" strike="noStrike">
                <a:solidFill>
                  <a:srgbClr val="4A71F6"/>
                </a:solidFill>
                <a:latin typeface="DG Jory Bold"/>
                <a:ea typeface="DG Jory Bold"/>
                <a:cs typeface="DG Jory Bold"/>
                <a:sym typeface="DG Jory Bold"/>
              </a:rPr>
              <a:t>Robootika "Ametid"</a:t>
            </a:r>
          </a:p>
          <a:p>
            <a:pPr marL="376927" lvl="1" indent="-188464" algn="l">
              <a:lnSpc>
                <a:spcPts val="2444"/>
              </a:lnSpc>
              <a:buFont typeface="Arial"/>
              <a:buChar char="•"/>
            </a:pPr>
            <a:r>
              <a:rPr lang="en-US" sz="1745" b="1" u="none" strike="noStrike">
                <a:solidFill>
                  <a:srgbClr val="4A71F6"/>
                </a:solidFill>
                <a:latin typeface="DG Jory Bold"/>
                <a:ea typeface="DG Jory Bold"/>
                <a:cs typeface="DG Jory Bold"/>
                <a:sym typeface="DG Jory Bold"/>
              </a:rPr>
              <a:t>Mäng Blue-botidega: Seosed-elukutsed</a:t>
            </a:r>
          </a:p>
          <a:p>
            <a:pPr marL="376927" lvl="1" indent="-188464" algn="l">
              <a:lnSpc>
                <a:spcPts val="2444"/>
              </a:lnSpc>
              <a:buFont typeface="Arial"/>
              <a:buChar char="•"/>
            </a:pPr>
            <a:r>
              <a:rPr lang="en-US" sz="1745" b="1" u="none" strike="noStrike">
                <a:solidFill>
                  <a:srgbClr val="4A71F6"/>
                </a:solidFill>
                <a:latin typeface="DG Jory Bold"/>
                <a:ea typeface="DG Jory Bold"/>
                <a:cs typeface="DG Jory Bold"/>
                <a:sym typeface="DG Jory Bold"/>
              </a:rPr>
              <a:t>Robootika: matemaatikamäng Blue-botidega "Buss".</a:t>
            </a:r>
          </a:p>
          <a:p>
            <a:pPr marL="376927" lvl="1" indent="-188464" algn="l">
              <a:lnSpc>
                <a:spcPts val="2444"/>
              </a:lnSpc>
              <a:buFont typeface="Arial"/>
              <a:buChar char="•"/>
            </a:pPr>
            <a:r>
              <a:rPr lang="en-US" sz="1745" b="1" u="none" strike="noStrike">
                <a:solidFill>
                  <a:srgbClr val="4A71F6"/>
                </a:solidFill>
                <a:latin typeface="DG Jory Bold"/>
                <a:ea typeface="DG Jory Bold"/>
                <a:cs typeface="DG Jory Bold"/>
                <a:sym typeface="DG Jory Bold"/>
              </a:rPr>
              <a:t>Mäng:</a:t>
            </a:r>
            <a:r>
              <a:rPr lang="en-US" sz="1745" u="none" strike="noStrike">
                <a:solidFill>
                  <a:srgbClr val="4A71F6"/>
                </a:solidFill>
                <a:latin typeface="DG Jory"/>
                <a:ea typeface="DG Jory"/>
                <a:cs typeface="DG Jory"/>
                <a:sym typeface="DG Jory"/>
              </a:rPr>
              <a:t>"Elukutsed. Leia sobiv pilt õige ameti juurde" </a:t>
            </a:r>
            <a:r>
              <a:rPr lang="en-US" sz="1745" u="sng" strike="noStrike">
                <a:solidFill>
                  <a:srgbClr val="4A71F6"/>
                </a:solidFill>
                <a:latin typeface="DG Jory"/>
                <a:ea typeface="DG Jory"/>
                <a:cs typeface="DG Jory"/>
                <a:sym typeface="DG Jory"/>
                <a:hlinkClick r:id="rId18" tooltip="https://learningapps.org/display?v=phwgdu95524"/>
              </a:rPr>
              <a:t>https://learningapps.org/display?v=phwgdu95524</a:t>
            </a:r>
          </a:p>
          <a:p>
            <a:pPr marL="376927" lvl="1" indent="-188464" algn="l">
              <a:lnSpc>
                <a:spcPts val="2444"/>
              </a:lnSpc>
              <a:buFont typeface="Arial"/>
              <a:buChar char="•"/>
            </a:pPr>
            <a:r>
              <a:rPr lang="en-US" sz="1745" u="none" strike="noStrike">
                <a:solidFill>
                  <a:srgbClr val="4A71F6"/>
                </a:solidFill>
                <a:latin typeface="DG Jory"/>
                <a:ea typeface="DG Jory"/>
                <a:cs typeface="DG Jory"/>
                <a:sym typeface="DG Jory"/>
              </a:rPr>
              <a:t>Suukool.ee Miks tulevad hammastesse augud?</a:t>
            </a:r>
          </a:p>
          <a:p>
            <a:pPr marL="376927" lvl="1" indent="-188464" algn="l">
              <a:lnSpc>
                <a:spcPts val="2444"/>
              </a:lnSpc>
              <a:buFont typeface="Arial"/>
              <a:buChar char="•"/>
            </a:pPr>
            <a:r>
              <a:rPr lang="en-US" sz="1745" u="sng" strike="noStrike">
                <a:solidFill>
                  <a:srgbClr val="4A71F6"/>
                </a:solidFill>
                <a:latin typeface="DG Jory"/>
                <a:ea typeface="DG Jory"/>
                <a:cs typeface="DG Jory"/>
                <a:sym typeface="DG Jory"/>
                <a:hlinkClick r:id="rId19" tooltip="https://www.youtube.com/watch?v=Vs6tGgjwGqc"/>
              </a:rPr>
              <a:t>https://www.youtube.com/watch?v=Vs6tGgjwGqc</a:t>
            </a:r>
          </a:p>
          <a:p>
            <a:pPr marL="376927" lvl="1" indent="-188464" algn="l">
              <a:lnSpc>
                <a:spcPts val="2444"/>
              </a:lnSpc>
              <a:buFont typeface="Arial"/>
              <a:buChar char="•"/>
            </a:pPr>
            <a:r>
              <a:rPr lang="en-US" sz="1745" u="none" strike="noStrike">
                <a:solidFill>
                  <a:srgbClr val="4A71F6"/>
                </a:solidFill>
                <a:latin typeface="DG Jory"/>
                <a:ea typeface="DG Jory"/>
                <a:cs typeface="DG Jory"/>
                <a:sym typeface="DG Jory"/>
              </a:rPr>
              <a:t>Miks on magus hammastele halb?</a:t>
            </a:r>
          </a:p>
          <a:p>
            <a:pPr marL="376927" lvl="1" indent="-188464" algn="l">
              <a:lnSpc>
                <a:spcPts val="2444"/>
              </a:lnSpc>
              <a:buFont typeface="Arial"/>
              <a:buChar char="•"/>
            </a:pPr>
            <a:r>
              <a:rPr lang="en-US" sz="1745" u="sng" strike="noStrike">
                <a:solidFill>
                  <a:srgbClr val="4A71F6"/>
                </a:solidFill>
                <a:latin typeface="DG Jory"/>
                <a:ea typeface="DG Jory"/>
                <a:cs typeface="DG Jory"/>
                <a:sym typeface="DG Jory"/>
                <a:hlinkClick r:id="rId20" tooltip="https://www.youtube.com/watch?v=wWHqAJsebwE"/>
              </a:rPr>
              <a:t>https://www.youtube.com/watch?v=wWHqAJsebwE</a:t>
            </a:r>
          </a:p>
          <a:p>
            <a:pPr marL="376927" lvl="1" indent="-188464" algn="l">
              <a:lnSpc>
                <a:spcPts val="2444"/>
              </a:lnSpc>
              <a:buFont typeface="Arial"/>
              <a:buChar char="•"/>
            </a:pPr>
            <a:r>
              <a:rPr lang="en-US" sz="1745" u="none" strike="noStrike">
                <a:solidFill>
                  <a:srgbClr val="4A71F6"/>
                </a:solidFill>
                <a:latin typeface="DG Jory"/>
                <a:ea typeface="DG Jory"/>
                <a:cs typeface="DG Jory"/>
                <a:sym typeface="DG Jory"/>
              </a:rPr>
              <a:t>Tervislik toit - ebatervislik toit </a:t>
            </a:r>
            <a:r>
              <a:rPr lang="en-US" sz="1745" u="sng" strike="noStrike">
                <a:solidFill>
                  <a:srgbClr val="4A71F6"/>
                </a:solidFill>
                <a:latin typeface="DG Jory"/>
                <a:ea typeface="DG Jory"/>
                <a:cs typeface="DG Jory"/>
                <a:sym typeface="DG Jory"/>
                <a:hlinkClick r:id="rId21" tooltip="https://learningapps.org/display?v=pakt3yb1j24"/>
              </a:rPr>
              <a:t>https://learningapps.org/display?v=pakt3yb1j24</a:t>
            </a:r>
          </a:p>
          <a:p>
            <a:pPr marL="376927" lvl="1" indent="-188464" algn="l">
              <a:lnSpc>
                <a:spcPts val="2444"/>
              </a:lnSpc>
              <a:buFont typeface="Arial"/>
              <a:buChar char="•"/>
            </a:pPr>
            <a:r>
              <a:rPr lang="en-US" sz="1745" u="none" strike="noStrike">
                <a:solidFill>
                  <a:srgbClr val="4A71F6"/>
                </a:solidFill>
                <a:latin typeface="DG Jory"/>
                <a:ea typeface="DG Jory"/>
                <a:cs typeface="DG Jory"/>
                <a:sym typeface="DG Jory"/>
              </a:rPr>
              <a:t>Kuulamine ja rääkimine </a:t>
            </a:r>
            <a:r>
              <a:rPr lang="en-US" sz="1745" u="sng" strike="noStrike">
                <a:solidFill>
                  <a:srgbClr val="4A71F6"/>
                </a:solidFill>
                <a:latin typeface="DG Jory"/>
                <a:ea typeface="DG Jory"/>
                <a:cs typeface="DG Jory"/>
                <a:sym typeface="DG Jory"/>
                <a:hlinkClick r:id="rId22" tooltip="https://kuulamineonkuld.ee"/>
              </a:rPr>
              <a:t>https://kuulamineonkuld.ee/</a:t>
            </a:r>
          </a:p>
          <a:p>
            <a:pPr marL="376927" lvl="1" indent="-188464" algn="l">
              <a:lnSpc>
                <a:spcPts val="2444"/>
              </a:lnSpc>
              <a:buFont typeface="Arial"/>
              <a:buChar char="•"/>
            </a:pPr>
            <a:r>
              <a:rPr lang="en-US" sz="1745" u="none" strike="noStrike">
                <a:solidFill>
                  <a:srgbClr val="4A71F6"/>
                </a:solidFill>
                <a:latin typeface="DG Jory"/>
                <a:ea typeface="DG Jory"/>
                <a:cs typeface="DG Jory"/>
                <a:sym typeface="DG Jory"/>
              </a:rPr>
              <a:t>Elukutsed ja ametid </a:t>
            </a:r>
            <a:r>
              <a:rPr lang="en-US" sz="1745" u="sng" strike="noStrike">
                <a:solidFill>
                  <a:srgbClr val="4A71F6"/>
                </a:solidFill>
                <a:latin typeface="DG Jory"/>
                <a:ea typeface="DG Jory"/>
                <a:cs typeface="DG Jory"/>
                <a:sym typeface="DG Jory"/>
                <a:hlinkClick r:id="rId23" tooltip="https://www.youtube.com/watch?v=dxuKmcPISTA"/>
              </a:rPr>
              <a:t>https://www.youtube.com/watch?v=dxuKmcPISTA</a:t>
            </a:r>
          </a:p>
          <a:p>
            <a:pPr marL="376927" lvl="1" indent="-188464" algn="l">
              <a:lnSpc>
                <a:spcPts val="2444"/>
              </a:lnSpc>
              <a:buFont typeface="Arial"/>
              <a:buChar char="•"/>
            </a:pPr>
            <a:r>
              <a:rPr lang="en-US" sz="1745" u="none" strike="noStrike">
                <a:solidFill>
                  <a:srgbClr val="4A71F6"/>
                </a:solidFill>
                <a:latin typeface="DG Jory"/>
                <a:ea typeface="DG Jory"/>
                <a:cs typeface="DG Jory"/>
                <a:sym typeface="DG Jory"/>
              </a:rPr>
              <a:t>Ametid video </a:t>
            </a:r>
            <a:r>
              <a:rPr lang="en-US" sz="1745" u="sng" strike="noStrike">
                <a:solidFill>
                  <a:srgbClr val="4A71F6"/>
                </a:solidFill>
                <a:latin typeface="DG Jory"/>
                <a:ea typeface="DG Jory"/>
                <a:cs typeface="DG Jory"/>
                <a:sym typeface="DG Jory"/>
                <a:hlinkClick r:id="rId24" tooltip="https://www.youtube.com/watch?v=YpCxJ_g2lp8"/>
              </a:rPr>
              <a:t>https://www.youtube.com/watch?v=YpCxJ_g2lp8</a:t>
            </a:r>
          </a:p>
          <a:p>
            <a:pPr marL="376927" lvl="1" indent="-188464" algn="l">
              <a:lnSpc>
                <a:spcPts val="2444"/>
              </a:lnSpc>
              <a:buFont typeface="Arial"/>
              <a:buChar char="•"/>
            </a:pPr>
            <a:r>
              <a:rPr lang="en-US" sz="1745" u="none" strike="noStrike">
                <a:solidFill>
                  <a:srgbClr val="4A71F6"/>
                </a:solidFill>
                <a:latin typeface="DG Jory"/>
                <a:ea typeface="DG Jory"/>
                <a:cs typeface="DG Jory"/>
                <a:sym typeface="DG Jory"/>
              </a:rPr>
              <a:t>Elukutsed </a:t>
            </a:r>
            <a:r>
              <a:rPr lang="en-US" sz="1745" u="sng" strike="noStrike">
                <a:solidFill>
                  <a:srgbClr val="4A71F6"/>
                </a:solidFill>
                <a:latin typeface="DG Jory"/>
                <a:ea typeface="DG Jory"/>
                <a:cs typeface="DG Jory"/>
                <a:sym typeface="DG Jory"/>
                <a:hlinkClick r:id="rId25" tooltip="https://www.youtube.com/watch?v=K8ybt29yBbQ"/>
              </a:rPr>
              <a:t>https://www.youtube.com/watch?v=K8ybt29yBbQ</a:t>
            </a:r>
          </a:p>
          <a:p>
            <a:pPr marL="376927" lvl="1" indent="-188464" algn="l">
              <a:lnSpc>
                <a:spcPts val="2444"/>
              </a:lnSpc>
              <a:buFont typeface="Arial"/>
              <a:buChar char="•"/>
            </a:pPr>
            <a:r>
              <a:rPr lang="en-US" sz="1745" u="none" strike="noStrike">
                <a:solidFill>
                  <a:srgbClr val="4A71F6"/>
                </a:solidFill>
                <a:latin typeface="DG Jory"/>
                <a:ea typeface="DG Jory"/>
                <a:cs typeface="DG Jory"/>
                <a:sym typeface="DG Jory"/>
              </a:rPr>
              <a:t>Elukutsed (mäng) </a:t>
            </a:r>
            <a:r>
              <a:rPr lang="en-US" sz="1745" u="sng" strike="noStrike">
                <a:solidFill>
                  <a:srgbClr val="4A71F6"/>
                </a:solidFill>
                <a:latin typeface="DG Jory"/>
                <a:ea typeface="DG Jory"/>
                <a:cs typeface="DG Jory"/>
                <a:sym typeface="DG Jory"/>
                <a:hlinkClick r:id="rId26" tooltip="https://www.youtube.com/watch?v=Dus9ydEbi1k"/>
              </a:rPr>
              <a:t>https://www.youtube.com/watch?v=Dus9ydEbi1k</a:t>
            </a:r>
          </a:p>
          <a:p>
            <a:pPr marL="376927" lvl="1" indent="-188464" algn="l">
              <a:lnSpc>
                <a:spcPts val="2444"/>
              </a:lnSpc>
              <a:buFont typeface="Arial"/>
              <a:buChar char="•"/>
            </a:pPr>
            <a:r>
              <a:rPr lang="en-US" sz="1745" u="none" strike="noStrike">
                <a:solidFill>
                  <a:srgbClr val="4A71F6"/>
                </a:solidFill>
                <a:latin typeface="DG Jory"/>
                <a:ea typeface="DG Jory"/>
                <a:cs typeface="DG Jory"/>
                <a:sym typeface="DG Jory"/>
              </a:rPr>
              <a:t>Kuulamine on kuld </a:t>
            </a:r>
            <a:r>
              <a:rPr lang="en-US" sz="1745" u="sng" strike="noStrike">
                <a:solidFill>
                  <a:srgbClr val="4A71F6"/>
                </a:solidFill>
                <a:latin typeface="DG Jory"/>
                <a:ea typeface="DG Jory"/>
                <a:cs typeface="DG Jory"/>
                <a:sym typeface="DG Jory"/>
                <a:hlinkClick r:id="rId27" tooltip="https://kuulamineonkuld.ee/category/lasteaedadele/transport/"/>
              </a:rPr>
              <a:t>https://kuulamineonkuld.ee/category/lasteaedadele/transport/</a:t>
            </a:r>
          </a:p>
          <a:p>
            <a:pPr algn="l">
              <a:lnSpc>
                <a:spcPts val="2444"/>
              </a:lnSpc>
            </a:pPr>
            <a:endParaRPr lang="en-US" sz="1745" u="sng" strike="noStrike">
              <a:solidFill>
                <a:srgbClr val="4A71F6"/>
              </a:solidFill>
              <a:latin typeface="DG Jory"/>
              <a:ea typeface="DG Jory"/>
              <a:cs typeface="DG Jory"/>
              <a:sym typeface="DG Jory"/>
              <a:hlinkClick r:id="rId27" tooltip="https://kuulamineonkuld.ee/category/lasteaedadele/transport/"/>
            </a:endParaRPr>
          </a:p>
          <a:p>
            <a:pPr algn="l">
              <a:lnSpc>
                <a:spcPts val="2444"/>
              </a:lnSpc>
            </a:pPr>
            <a:endParaRPr lang="en-US" sz="1745" u="sng" strike="noStrike">
              <a:solidFill>
                <a:srgbClr val="4A71F6"/>
              </a:solidFill>
              <a:latin typeface="DG Jory"/>
              <a:ea typeface="DG Jory"/>
              <a:cs typeface="DG Jory"/>
              <a:sym typeface="DG Jory"/>
              <a:hlinkClick r:id="rId27" tooltip="https://kuulamineonkuld.ee/category/lasteaedadele/transport/"/>
            </a:endParaRPr>
          </a:p>
        </p:txBody>
      </p:sp>
      <p:sp>
        <p:nvSpPr>
          <p:cNvPr id="14" name="Freeform 14"/>
          <p:cNvSpPr/>
          <p:nvPr/>
        </p:nvSpPr>
        <p:spPr>
          <a:xfrm rot="-9482366" flipH="1">
            <a:off x="10871407" y="6551287"/>
            <a:ext cx="1038109" cy="792738"/>
          </a:xfrm>
          <a:custGeom>
            <a:avLst/>
            <a:gdLst/>
            <a:ahLst/>
            <a:cxnLst/>
            <a:rect l="l" t="t" r="r" b="b"/>
            <a:pathLst>
              <a:path w="1038109" h="792738">
                <a:moveTo>
                  <a:pt x="1038109" y="0"/>
                </a:moveTo>
                <a:lnTo>
                  <a:pt x="0" y="0"/>
                </a:lnTo>
                <a:lnTo>
                  <a:pt x="0" y="792738"/>
                </a:lnTo>
                <a:lnTo>
                  <a:pt x="1038109" y="792738"/>
                </a:lnTo>
                <a:lnTo>
                  <a:pt x="1038109"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E1FF"/>
        </a:solidFill>
        <a:effectLst/>
      </p:bgPr>
    </p:bg>
    <p:spTree>
      <p:nvGrpSpPr>
        <p:cNvPr id="1" name=""/>
        <p:cNvGrpSpPr/>
        <p:nvPr/>
      </p:nvGrpSpPr>
      <p:grpSpPr>
        <a:xfrm>
          <a:off x="0" y="0"/>
          <a:ext cx="0" cy="0"/>
          <a:chOff x="0" y="0"/>
          <a:chExt cx="0" cy="0"/>
        </a:xfrm>
      </p:grpSpPr>
      <p:sp>
        <p:nvSpPr>
          <p:cNvPr id="2" name="Freeform 2"/>
          <p:cNvSpPr/>
          <p:nvPr/>
        </p:nvSpPr>
        <p:spPr>
          <a:xfrm rot="-9638454">
            <a:off x="-3346107" y="864614"/>
            <a:ext cx="9249051" cy="9896845"/>
          </a:xfrm>
          <a:custGeom>
            <a:avLst/>
            <a:gdLst/>
            <a:ahLst/>
            <a:cxnLst/>
            <a:rect l="l" t="t" r="r" b="b"/>
            <a:pathLst>
              <a:path w="9249051" h="9896845">
                <a:moveTo>
                  <a:pt x="0" y="0"/>
                </a:moveTo>
                <a:lnTo>
                  <a:pt x="9249052" y="0"/>
                </a:lnTo>
                <a:lnTo>
                  <a:pt x="9249052" y="9896845"/>
                </a:lnTo>
                <a:lnTo>
                  <a:pt x="0" y="98968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3045" y="4941224"/>
            <a:ext cx="3810256" cy="5252233"/>
          </a:xfrm>
          <a:custGeom>
            <a:avLst/>
            <a:gdLst/>
            <a:ahLst/>
            <a:cxnLst/>
            <a:rect l="l" t="t" r="r" b="b"/>
            <a:pathLst>
              <a:path w="3810256" h="5252233">
                <a:moveTo>
                  <a:pt x="0" y="0"/>
                </a:moveTo>
                <a:lnTo>
                  <a:pt x="3810256" y="0"/>
                </a:lnTo>
                <a:lnTo>
                  <a:pt x="3810256" y="5252233"/>
                </a:lnTo>
                <a:lnTo>
                  <a:pt x="0" y="52522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73066">
            <a:off x="1816482" y="390122"/>
            <a:ext cx="1286512" cy="1277155"/>
          </a:xfrm>
          <a:custGeom>
            <a:avLst/>
            <a:gdLst/>
            <a:ahLst/>
            <a:cxnLst/>
            <a:rect l="l" t="t" r="r" b="b"/>
            <a:pathLst>
              <a:path w="1286512" h="1277155">
                <a:moveTo>
                  <a:pt x="0" y="0"/>
                </a:moveTo>
                <a:lnTo>
                  <a:pt x="1286511" y="0"/>
                </a:lnTo>
                <a:lnTo>
                  <a:pt x="1286511" y="1277156"/>
                </a:lnTo>
                <a:lnTo>
                  <a:pt x="0" y="1277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796449" y="520416"/>
            <a:ext cx="1347736" cy="1430994"/>
          </a:xfrm>
          <a:custGeom>
            <a:avLst/>
            <a:gdLst/>
            <a:ahLst/>
            <a:cxnLst/>
            <a:rect l="l" t="t" r="r" b="b"/>
            <a:pathLst>
              <a:path w="1347736" h="1430994">
                <a:moveTo>
                  <a:pt x="0" y="0"/>
                </a:moveTo>
                <a:lnTo>
                  <a:pt x="1347736" y="0"/>
                </a:lnTo>
                <a:lnTo>
                  <a:pt x="1347736" y="1430994"/>
                </a:lnTo>
                <a:lnTo>
                  <a:pt x="0" y="14309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3913301" y="690364"/>
            <a:ext cx="11003070" cy="8567936"/>
          </a:xfrm>
          <a:prstGeom prst="rect">
            <a:avLst/>
          </a:prstGeom>
        </p:spPr>
        <p:txBody>
          <a:bodyPr lIns="0" tIns="0" rIns="0" bIns="0" rtlCol="0" anchor="t">
            <a:spAutoFit/>
          </a:bodyPr>
          <a:lstStyle/>
          <a:p>
            <a:pPr marL="0" lvl="0" indent="0" algn="l">
              <a:lnSpc>
                <a:spcPts val="3220"/>
              </a:lnSpc>
              <a:spcBef>
                <a:spcPct val="0"/>
              </a:spcBef>
            </a:pPr>
            <a:r>
              <a:rPr lang="en-US" sz="3220" b="1" u="sng">
                <a:solidFill>
                  <a:srgbClr val="4A71F6"/>
                </a:solidFill>
                <a:latin typeface="DG Jory Bold"/>
                <a:ea typeface="DG Jory Bold"/>
                <a:cs typeface="DG Jory Bold"/>
                <a:sym typeface="DG Jory Bold"/>
              </a:rPr>
              <a:t>Last</a:t>
            </a:r>
            <a:r>
              <a:rPr lang="en-US" sz="3220" b="1" u="sng" strike="noStrike">
                <a:solidFill>
                  <a:srgbClr val="4A71F6"/>
                </a:solidFill>
                <a:latin typeface="DG Jory Bold"/>
                <a:ea typeface="DG Jory Bold"/>
                <a:cs typeface="DG Jory Bold"/>
                <a:sym typeface="DG Jory Bold"/>
              </a:rPr>
              <a:t>e osalus, algatused, ettepanekud (kuidas saada küsimustele vastuseid? Mida uurida jms)</a:t>
            </a:r>
          </a:p>
          <a:p>
            <a:pPr marL="0" lvl="0" indent="0" algn="l">
              <a:lnSpc>
                <a:spcPts val="2902"/>
              </a:lnSpc>
              <a:spcBef>
                <a:spcPct val="0"/>
              </a:spcBef>
            </a:pPr>
            <a:endParaRPr lang="en-US" sz="3220" b="1" u="sng" strike="noStrike">
              <a:solidFill>
                <a:srgbClr val="4A71F6"/>
              </a:solidFill>
              <a:latin typeface="DG Jory Bold"/>
              <a:ea typeface="DG Jory Bold"/>
              <a:cs typeface="DG Jory Bold"/>
              <a:sym typeface="DG Jory Bold"/>
            </a:endParaRPr>
          </a:p>
          <a:p>
            <a:pPr marL="0" lvl="0" indent="0" algn="l">
              <a:lnSpc>
                <a:spcPts val="2902"/>
              </a:lnSpc>
              <a:spcBef>
                <a:spcPct val="0"/>
              </a:spcBef>
            </a:pPr>
            <a:endParaRPr lang="en-US" sz="3220" b="1" u="sng" strike="noStrike">
              <a:solidFill>
                <a:srgbClr val="4A71F6"/>
              </a:solidFill>
              <a:latin typeface="DG Jory Bold"/>
              <a:ea typeface="DG Jory Bold"/>
              <a:cs typeface="DG Jory Bold"/>
              <a:sym typeface="DG Jory Bold"/>
            </a:endParaRPr>
          </a:p>
          <a:p>
            <a:pPr marL="0" lvl="0" indent="0" algn="l">
              <a:lnSpc>
                <a:spcPts val="2902"/>
              </a:lnSpc>
              <a:spcBef>
                <a:spcPct val="0"/>
              </a:spcBef>
            </a:pPr>
            <a:r>
              <a:rPr lang="en-US" sz="2902" u="none" strike="noStrike">
                <a:solidFill>
                  <a:srgbClr val="4A71F6"/>
                </a:solidFill>
                <a:latin typeface="DG Jory"/>
                <a:ea typeface="DG Jory"/>
                <a:cs typeface="DG Jory"/>
                <a:sym typeface="DG Jory"/>
              </a:rPr>
              <a:t>Narva Raekoja külastamise ettepanek, uurida, kes seal töötab, mis seal toimub.</a:t>
            </a:r>
          </a:p>
          <a:p>
            <a:pPr marL="0" lvl="0" indent="0" algn="l">
              <a:lnSpc>
                <a:spcPts val="2902"/>
              </a:lnSpc>
              <a:spcBef>
                <a:spcPct val="0"/>
              </a:spcBef>
            </a:pPr>
            <a:endParaRPr lang="en-US" sz="2902" u="none" strike="noStrike">
              <a:solidFill>
                <a:srgbClr val="4A71F6"/>
              </a:solidFill>
              <a:latin typeface="DG Jory"/>
              <a:ea typeface="DG Jory"/>
              <a:cs typeface="DG Jory"/>
              <a:sym typeface="DG Jory"/>
            </a:endParaRPr>
          </a:p>
          <a:p>
            <a:pPr marL="0" lvl="0" indent="0" algn="l">
              <a:lnSpc>
                <a:spcPts val="2902"/>
              </a:lnSpc>
              <a:spcBef>
                <a:spcPct val="0"/>
              </a:spcBef>
            </a:pPr>
            <a:r>
              <a:rPr lang="en-US" sz="2902" u="none" strike="noStrike">
                <a:solidFill>
                  <a:srgbClr val="4A71F6"/>
                </a:solidFill>
                <a:latin typeface="DG Jory"/>
                <a:ea typeface="DG Jory"/>
                <a:cs typeface="DG Jory"/>
                <a:sym typeface="DG Jory"/>
              </a:rPr>
              <a:t>Apteegi külastamine</a:t>
            </a:r>
          </a:p>
          <a:p>
            <a:pPr marL="0" lvl="0" indent="0" algn="l">
              <a:lnSpc>
                <a:spcPts val="2902"/>
              </a:lnSpc>
              <a:spcBef>
                <a:spcPct val="0"/>
              </a:spcBef>
            </a:pPr>
            <a:endParaRPr lang="en-US" sz="2902" u="none" strike="noStrike">
              <a:solidFill>
                <a:srgbClr val="4A71F6"/>
              </a:solidFill>
              <a:latin typeface="DG Jory"/>
              <a:ea typeface="DG Jory"/>
              <a:cs typeface="DG Jory"/>
              <a:sym typeface="DG Jory"/>
            </a:endParaRPr>
          </a:p>
          <a:p>
            <a:pPr marL="0" lvl="0" indent="0" algn="l">
              <a:lnSpc>
                <a:spcPts val="2902"/>
              </a:lnSpc>
              <a:spcBef>
                <a:spcPct val="0"/>
              </a:spcBef>
            </a:pPr>
            <a:r>
              <a:rPr lang="en-US" sz="2902" u="none" strike="noStrike">
                <a:solidFill>
                  <a:srgbClr val="4A71F6"/>
                </a:solidFill>
                <a:latin typeface="DG Jory"/>
                <a:ea typeface="DG Jory"/>
                <a:cs typeface="DG Jory"/>
                <a:sym typeface="DG Jory"/>
              </a:rPr>
              <a:t>Rollimängude loomine ja osalemine ("Töökoha" kujundamine – arsti kabinett, köök, pood)</a:t>
            </a:r>
          </a:p>
          <a:p>
            <a:pPr marL="0" lvl="0" indent="0" algn="l">
              <a:lnSpc>
                <a:spcPts val="2902"/>
              </a:lnSpc>
              <a:spcBef>
                <a:spcPct val="0"/>
              </a:spcBef>
            </a:pPr>
            <a:endParaRPr lang="en-US" sz="2902" u="none" strike="noStrike">
              <a:solidFill>
                <a:srgbClr val="4A71F6"/>
              </a:solidFill>
              <a:latin typeface="DG Jory"/>
              <a:ea typeface="DG Jory"/>
              <a:cs typeface="DG Jory"/>
              <a:sym typeface="DG Jory"/>
            </a:endParaRPr>
          </a:p>
          <a:p>
            <a:pPr marL="0" lvl="0" indent="0" algn="l">
              <a:lnSpc>
                <a:spcPts val="2902"/>
              </a:lnSpc>
              <a:spcBef>
                <a:spcPct val="0"/>
              </a:spcBef>
            </a:pPr>
            <a:r>
              <a:rPr lang="en-US" sz="2902" u="none" strike="noStrike">
                <a:solidFill>
                  <a:srgbClr val="4A71F6"/>
                </a:solidFill>
                <a:latin typeface="DG Jory"/>
                <a:ea typeface="DG Jory"/>
                <a:cs typeface="DG Jory"/>
                <a:sym typeface="DG Jory"/>
              </a:rPr>
              <a:t>Lapsed tegid ettepanekuid, kuidas võiks erinevaid ameteid rohkem tutvustada, näiteks: "Ameti päev" (lapsed koka rollis: salati valmistamine, müüja rollis poemängu mängimine, palakati loomine "Mina lähen poodi".</a:t>
            </a:r>
          </a:p>
          <a:p>
            <a:pPr marL="0" lvl="0" indent="0" algn="l">
              <a:lnSpc>
                <a:spcPts val="2902"/>
              </a:lnSpc>
              <a:spcBef>
                <a:spcPct val="0"/>
              </a:spcBef>
            </a:pPr>
            <a:endParaRPr lang="en-US" sz="2902" u="none" strike="noStrike">
              <a:solidFill>
                <a:srgbClr val="4A71F6"/>
              </a:solidFill>
              <a:latin typeface="DG Jory"/>
              <a:ea typeface="DG Jory"/>
              <a:cs typeface="DG Jory"/>
              <a:sym typeface="DG Jory"/>
            </a:endParaRPr>
          </a:p>
          <a:p>
            <a:pPr marL="0" lvl="0" indent="0" algn="l">
              <a:lnSpc>
                <a:spcPts val="3095"/>
              </a:lnSpc>
              <a:spcBef>
                <a:spcPct val="0"/>
              </a:spcBef>
            </a:pPr>
            <a:r>
              <a:rPr lang="en-US" sz="3095" b="1" u="sng" strike="noStrike">
                <a:solidFill>
                  <a:srgbClr val="4A71F6"/>
                </a:solidFill>
                <a:latin typeface="DG Jory Bold"/>
                <a:ea typeface="DG Jory Bold"/>
                <a:cs typeface="DG Jory Bold"/>
                <a:sym typeface="DG Jory Bold"/>
              </a:rPr>
              <a:t>Ettevalmistus (õpikeskkonna tugi, koostöö lastevanematega)</a:t>
            </a:r>
          </a:p>
          <a:p>
            <a:pPr marL="0" lvl="0" indent="0" algn="l">
              <a:lnSpc>
                <a:spcPts val="2902"/>
              </a:lnSpc>
              <a:spcBef>
                <a:spcPct val="0"/>
              </a:spcBef>
            </a:pPr>
            <a:r>
              <a:rPr lang="en-US" sz="2902" u="none" strike="noStrike">
                <a:solidFill>
                  <a:srgbClr val="4A71F6"/>
                </a:solidFill>
                <a:latin typeface="DG Jory"/>
                <a:ea typeface="DG Jory"/>
                <a:cs typeface="DG Jory"/>
                <a:sym typeface="DG Jory"/>
              </a:rPr>
              <a:t>Keskkonna loomine (rollimängunurgad; raamatud ja mängud teemaga seotud, info otsimine ja leidmine).</a:t>
            </a:r>
          </a:p>
          <a:p>
            <a:pPr marL="0" lvl="0" indent="0" algn="l">
              <a:lnSpc>
                <a:spcPts val="2902"/>
              </a:lnSpc>
              <a:spcBef>
                <a:spcPct val="0"/>
              </a:spcBef>
            </a:pPr>
            <a:r>
              <a:rPr lang="en-US" sz="2902" u="none" strike="noStrike">
                <a:solidFill>
                  <a:srgbClr val="4A71F6"/>
                </a:solidFill>
                <a:latin typeface="DG Jory"/>
                <a:ea typeface="DG Jory"/>
                <a:cs typeface="DG Jory"/>
                <a:sym typeface="DG Jory"/>
              </a:rPr>
              <a:t>Vestlused lastega. </a:t>
            </a:r>
          </a:p>
          <a:p>
            <a:pPr marL="0" lvl="0" indent="0" algn="l">
              <a:lnSpc>
                <a:spcPts val="2902"/>
              </a:lnSpc>
              <a:spcBef>
                <a:spcPct val="0"/>
              </a:spcBef>
            </a:pPr>
            <a:r>
              <a:rPr lang="en-US" sz="2902" u="none" strike="noStrike">
                <a:solidFill>
                  <a:srgbClr val="4A71F6"/>
                </a:solidFill>
                <a:latin typeface="DG Jory"/>
                <a:ea typeface="DG Jory"/>
                <a:cs typeface="DG Jory"/>
                <a:sym typeface="DG Jory"/>
              </a:rPr>
              <a:t>Vestlused vanematega. </a:t>
            </a:r>
          </a:p>
          <a:p>
            <a:pPr marL="0" lvl="0" indent="0" algn="l">
              <a:lnSpc>
                <a:spcPts val="2902"/>
              </a:lnSpc>
              <a:spcBef>
                <a:spcPct val="0"/>
              </a:spcBef>
            </a:pPr>
            <a:endParaRPr lang="en-US" sz="2902" u="none" strike="noStrike">
              <a:solidFill>
                <a:srgbClr val="4A71F6"/>
              </a:solidFill>
              <a:latin typeface="DG Jory"/>
              <a:ea typeface="DG Jory"/>
              <a:cs typeface="DG Jory"/>
              <a:sym typeface="DG Jory"/>
            </a:endParaRPr>
          </a:p>
          <a:p>
            <a:pPr marL="0" lvl="0" indent="0" algn="l">
              <a:lnSpc>
                <a:spcPts val="2902"/>
              </a:lnSpc>
              <a:spcBef>
                <a:spcPct val="0"/>
              </a:spcBef>
            </a:pPr>
            <a:endParaRPr lang="en-US" sz="2902" u="none" strike="noStrike">
              <a:solidFill>
                <a:srgbClr val="4A71F6"/>
              </a:solidFill>
              <a:latin typeface="DG Jory"/>
              <a:ea typeface="DG Jory"/>
              <a:cs typeface="DG Jory"/>
              <a:sym typeface="DG Jory"/>
            </a:endParaRPr>
          </a:p>
        </p:txBody>
      </p:sp>
      <p:sp>
        <p:nvSpPr>
          <p:cNvPr id="7" name="Freeform 7"/>
          <p:cNvSpPr/>
          <p:nvPr/>
        </p:nvSpPr>
        <p:spPr>
          <a:xfrm rot="-868709">
            <a:off x="16060207" y="2279227"/>
            <a:ext cx="1945650" cy="2357065"/>
          </a:xfrm>
          <a:custGeom>
            <a:avLst/>
            <a:gdLst/>
            <a:ahLst/>
            <a:cxnLst/>
            <a:rect l="l" t="t" r="r" b="b"/>
            <a:pathLst>
              <a:path w="1945650" h="2357065">
                <a:moveTo>
                  <a:pt x="0" y="0"/>
                </a:moveTo>
                <a:lnTo>
                  <a:pt x="1945650" y="0"/>
                </a:lnTo>
                <a:lnTo>
                  <a:pt x="1945650" y="2357065"/>
                </a:lnTo>
                <a:lnTo>
                  <a:pt x="0" y="23570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8" name="Freeform 8"/>
          <p:cNvSpPr/>
          <p:nvPr/>
        </p:nvSpPr>
        <p:spPr>
          <a:xfrm rot="-889329" flipH="1">
            <a:off x="-114656" y="6148745"/>
            <a:ext cx="2786150" cy="1242212"/>
          </a:xfrm>
          <a:custGeom>
            <a:avLst/>
            <a:gdLst/>
            <a:ahLst/>
            <a:cxnLst/>
            <a:rect l="l" t="t" r="r" b="b"/>
            <a:pathLst>
              <a:path w="2786150" h="1242212">
                <a:moveTo>
                  <a:pt x="2786150" y="0"/>
                </a:moveTo>
                <a:lnTo>
                  <a:pt x="0" y="0"/>
                </a:lnTo>
                <a:lnTo>
                  <a:pt x="0" y="1242212"/>
                </a:lnTo>
                <a:lnTo>
                  <a:pt x="2786150" y="1242212"/>
                </a:lnTo>
                <a:lnTo>
                  <a:pt x="278615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5020033" y="8186472"/>
            <a:ext cx="2900569" cy="1762095"/>
          </a:xfrm>
          <a:custGeom>
            <a:avLst/>
            <a:gdLst/>
            <a:ahLst/>
            <a:cxnLst/>
            <a:rect l="l" t="t" r="r" b="b"/>
            <a:pathLst>
              <a:path w="2900569" h="1762095">
                <a:moveTo>
                  <a:pt x="0" y="0"/>
                </a:moveTo>
                <a:lnTo>
                  <a:pt x="2900569" y="0"/>
                </a:lnTo>
                <a:lnTo>
                  <a:pt x="2900569" y="1762096"/>
                </a:lnTo>
                <a:lnTo>
                  <a:pt x="0" y="1762096"/>
                </a:lnTo>
                <a:lnTo>
                  <a:pt x="0" y="0"/>
                </a:lnTo>
                <a:close/>
              </a:path>
            </a:pathLst>
          </a:custGeom>
          <a:blipFill>
            <a:blip r:embed="rId14"/>
            <a:stretch>
              <a:fillRect/>
            </a:stretch>
          </a:blipFill>
        </p:spPr>
      </p:sp>
      <p:sp>
        <p:nvSpPr>
          <p:cNvPr id="10" name="Freeform 10"/>
          <p:cNvSpPr/>
          <p:nvPr/>
        </p:nvSpPr>
        <p:spPr>
          <a:xfrm>
            <a:off x="-1292124" y="248476"/>
            <a:ext cx="2790338" cy="2899052"/>
          </a:xfrm>
          <a:custGeom>
            <a:avLst/>
            <a:gdLst/>
            <a:ahLst/>
            <a:cxnLst/>
            <a:rect l="l" t="t" r="r" b="b"/>
            <a:pathLst>
              <a:path w="2790338" h="2899052">
                <a:moveTo>
                  <a:pt x="0" y="0"/>
                </a:moveTo>
                <a:lnTo>
                  <a:pt x="2790338" y="0"/>
                </a:lnTo>
                <a:lnTo>
                  <a:pt x="2790338" y="2899053"/>
                </a:lnTo>
                <a:lnTo>
                  <a:pt x="0" y="2899053"/>
                </a:lnTo>
                <a:lnTo>
                  <a:pt x="0" y="0"/>
                </a:lnTo>
                <a:close/>
              </a:path>
            </a:pathLst>
          </a:custGeom>
          <a:blipFill>
            <a:blip r:embed="rId15"/>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1180</Words>
  <Application>Microsoft Office PowerPoint</Application>
  <PresentationFormat>Произвольный</PresentationFormat>
  <Paragraphs>126</Paragraphs>
  <Slides>17</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DG Jory Bold</vt:lpstr>
      <vt:lpstr>DG Jory</vt:lpstr>
      <vt:lpstr>True Typewriter</vt:lpstr>
      <vt:lpstr>Playwrite US Trad</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MEIE PROJEKTID:</dc:title>
  <dc:creator>admin</dc:creator>
  <cp:lastModifiedBy>admin</cp:lastModifiedBy>
  <cp:revision>2</cp:revision>
  <dcterms:created xsi:type="dcterms:W3CDTF">2006-08-16T00:00:00Z</dcterms:created>
  <dcterms:modified xsi:type="dcterms:W3CDTF">2025-05-20T12:27:43Z</dcterms:modified>
  <dc:identifier>DAGmSsIuRIY</dc:identifier>
</cp:coreProperties>
</file>