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6" r:id="rId3"/>
    <p:sldId id="271" r:id="rId4"/>
    <p:sldId id="274" r:id="rId5"/>
    <p:sldId id="273" r:id="rId6"/>
    <p:sldId id="262" r:id="rId7"/>
    <p:sldId id="260" r:id="rId8"/>
    <p:sldId id="259" r:id="rId9"/>
    <p:sldId id="258" r:id="rId10"/>
    <p:sldId id="287" r:id="rId11"/>
    <p:sldId id="288" r:id="rId12"/>
    <p:sldId id="289" r:id="rId13"/>
    <p:sldId id="299" r:id="rId14"/>
    <p:sldId id="265" r:id="rId15"/>
    <p:sldId id="290" r:id="rId16"/>
    <p:sldId id="261" r:id="rId17"/>
    <p:sldId id="283" r:id="rId18"/>
    <p:sldId id="293" r:id="rId19"/>
    <p:sldId id="298" r:id="rId20"/>
    <p:sldId id="279" r:id="rId21"/>
    <p:sldId id="294" r:id="rId22"/>
    <p:sldId id="292" r:id="rId23"/>
    <p:sldId id="300" r:id="rId24"/>
    <p:sldId id="301" r:id="rId25"/>
    <p:sldId id="302" r:id="rId26"/>
    <p:sldId id="305" r:id="rId27"/>
    <p:sldId id="280" r:id="rId28"/>
    <p:sldId id="307" r:id="rId29"/>
    <p:sldId id="306" r:id="rId30"/>
    <p:sldId id="295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8" autoAdjust="0"/>
    <p:restoredTop sz="94660"/>
  </p:normalViewPr>
  <p:slideViewPr>
    <p:cSldViewPr>
      <p:cViewPr varScale="1">
        <p:scale>
          <a:sx n="69" d="100"/>
          <a:sy n="69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E265D-EC07-4A4D-A1D2-93622336AB3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6A09A-7E16-453D-91D8-41888C84C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6A09A-7E16-453D-91D8-41888C84C7D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8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B685-612A-43A4-9798-35267246CD8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1BAD54-C439-4298-BC3B-F402609F2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B685-612A-43A4-9798-35267246CD8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D54-C439-4298-BC3B-F402609F2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B685-612A-43A4-9798-35267246CD8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D54-C439-4298-BC3B-F402609F2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B685-612A-43A4-9798-35267246CD8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1BAD54-C439-4298-BC3B-F402609F2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B685-612A-43A4-9798-35267246CD8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D54-C439-4298-BC3B-F402609F20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B685-612A-43A4-9798-35267246CD8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D54-C439-4298-BC3B-F402609F2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B685-612A-43A4-9798-35267246CD8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1BAD54-C439-4298-BC3B-F402609F20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B685-612A-43A4-9798-35267246CD8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D54-C439-4298-BC3B-F402609F2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B685-612A-43A4-9798-35267246CD8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D54-C439-4298-BC3B-F402609F2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B685-612A-43A4-9798-35267246CD8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D54-C439-4298-BC3B-F402609F2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B685-612A-43A4-9798-35267246CD8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D54-C439-4298-BC3B-F402609F203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ADB685-612A-43A4-9798-35267246CD86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1BAD54-C439-4298-BC3B-F402609F20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         </a:t>
            </a:r>
            <a:r>
              <a:rPr lang="ru-RU" sz="5300" dirty="0" smtClean="0"/>
              <a:t>«Волшебный песок»</a:t>
            </a:r>
            <a:br>
              <a:rPr lang="ru-RU" sz="5300" dirty="0" smtClean="0"/>
            </a:br>
            <a:r>
              <a:rPr lang="ru-RU" sz="2200" dirty="0" smtClean="0"/>
              <a:t>                                </a:t>
            </a:r>
            <a:br>
              <a:rPr lang="ru-RU" sz="2200" dirty="0" smtClean="0"/>
            </a:br>
            <a:r>
              <a:rPr lang="ru-RU" sz="2700" dirty="0"/>
              <a:t> </a:t>
            </a:r>
            <a:r>
              <a:rPr lang="ru-RU" sz="2700" dirty="0" smtClean="0"/>
              <a:t>                       Игры с песком в коррекционной      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                     работе дефектолога - тифлопедагога</a:t>
            </a:r>
            <a:r>
              <a:rPr lang="ru-RU" sz="2200" dirty="0" smtClean="0"/>
              <a:t>.   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301208"/>
            <a:ext cx="8458200" cy="914400"/>
          </a:xfrm>
        </p:spPr>
        <p:txBody>
          <a:bodyPr>
            <a:normAutofit fontScale="55000" lnSpcReduction="20000"/>
          </a:bodyPr>
          <a:lstStyle/>
          <a:p>
            <a:r>
              <a:rPr lang="ru-RU" sz="2400" dirty="0" smtClean="0"/>
              <a:t>                                                                                                                                                Алла </a:t>
            </a:r>
            <a:r>
              <a:rPr lang="ru-RU" sz="2400" dirty="0" err="1" smtClean="0"/>
              <a:t>Гуревская</a:t>
            </a:r>
            <a:r>
              <a:rPr lang="ru-RU" sz="2400" dirty="0" smtClean="0"/>
              <a:t> – </a:t>
            </a:r>
            <a:r>
              <a:rPr lang="ru-RU" sz="2400" dirty="0" err="1" smtClean="0"/>
              <a:t>спецпедагог</a:t>
            </a:r>
            <a:endParaRPr lang="ru-RU" sz="2400" dirty="0" smtClean="0"/>
          </a:p>
          <a:p>
            <a:r>
              <a:rPr lang="ru-RU" sz="2400" dirty="0" smtClean="0"/>
              <a:t>                                                                                                                                                     Детский сад </a:t>
            </a:r>
            <a:r>
              <a:rPr lang="et-EE" sz="2400" dirty="0" smtClean="0"/>
              <a:t>„Muinasjutt“</a:t>
            </a:r>
          </a:p>
          <a:p>
            <a:r>
              <a:rPr lang="ru-RU" sz="2400" dirty="0" smtClean="0"/>
              <a:t>                                                                                                                                                           Нарва, Эстония</a:t>
            </a:r>
          </a:p>
          <a:p>
            <a:r>
              <a:rPr lang="ru-RU" sz="2400" dirty="0" smtClean="0"/>
              <a:t>                                                                                                                                                                    2016</a:t>
            </a:r>
            <a:endParaRPr lang="ru-RU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06" y="3356992"/>
            <a:ext cx="320538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596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Санитарно-гигиенические характеристики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896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/>
              <a:t>Кинетический  песок, несмотря на наличие силиконового связующего, не липнет к рукам и одежде.</a:t>
            </a:r>
          </a:p>
          <a:p>
            <a:pPr algn="just"/>
            <a:r>
              <a:rPr lang="ru-RU" sz="2000" dirty="0" smtClean="0"/>
              <a:t>Силиконовая составляющая песка не высыхает со временем, поэтому он постоянно остается «влажным на ощупь».</a:t>
            </a:r>
          </a:p>
          <a:p>
            <a:pPr algn="just"/>
            <a:r>
              <a:rPr lang="ru-RU" sz="2000" dirty="0" smtClean="0"/>
              <a:t>Просыпанный на пол песок не разлетается на отдельные частицы, а  сохраняется в виде компактной массы, которую легко собрать и использовать повторно.</a:t>
            </a:r>
          </a:p>
          <a:p>
            <a:pPr algn="just"/>
            <a:r>
              <a:rPr lang="ru-RU" sz="2000" dirty="0" smtClean="0"/>
              <a:t>Кинетическим песком практически невозможно засорить глаза.</a:t>
            </a:r>
          </a:p>
          <a:p>
            <a:pPr algn="just"/>
            <a:r>
              <a:rPr lang="ru-RU" sz="2000" dirty="0" smtClean="0"/>
              <a:t>Песок не поддерживает развитие микроорганизмов и не имеет запаха, нетоксичен , не вызывает аллергии.</a:t>
            </a:r>
          </a:p>
          <a:p>
            <a:pPr algn="just"/>
            <a:r>
              <a:rPr lang="ru-RU" sz="2000" dirty="0" smtClean="0"/>
              <a:t>Песок не боится воды и в случае смачивания после просушки сохраняет прежние свойства. </a:t>
            </a:r>
          </a:p>
          <a:p>
            <a:pPr algn="just"/>
            <a:r>
              <a:rPr lang="ru-RU" sz="2000" dirty="0" smtClean="0"/>
              <a:t>В случае неосторожного обращения и попадания песка в желудок, силикон и кварц не взаимодействуют с желудочным соком и выходят из организма естественным путем, не вызывая дискомфорта.</a:t>
            </a:r>
          </a:p>
          <a:p>
            <a:pPr algn="just"/>
            <a:r>
              <a:rPr lang="ru-RU" sz="2000" dirty="0" smtClean="0"/>
              <a:t>Не требует особых условий хранения.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26747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712968" cy="83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польза кинетического песка для детей …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Игры с песком помогают развивать  мелкую моторику рук.</a:t>
            </a:r>
          </a:p>
          <a:p>
            <a:pPr algn="just"/>
            <a:r>
              <a:rPr lang="ru-RU" sz="2000" dirty="0" smtClean="0"/>
              <a:t>В процессе игры с кинетическим песком, имеющим своеобразную текстуру, у детей развивается тактильная чувствительность, что особенно важно  для детей с нарушением зрения.</a:t>
            </a:r>
          </a:p>
          <a:p>
            <a:pPr algn="just"/>
            <a:r>
              <a:rPr lang="ru-RU" sz="2000" dirty="0" smtClean="0"/>
              <a:t>Занятия в песочнице способствуют развитию творческого </a:t>
            </a:r>
            <a:r>
              <a:rPr lang="ru-RU" sz="2000" dirty="0" err="1" smtClean="0"/>
              <a:t>воображния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Манипуляции с песком оказывают благотворное влияние на эмоциональное состояние ребенка, помогают ему расслабится и приучают к концентрации внимания, что наиболее актуально в работе с  аутичными, </a:t>
            </a:r>
            <a:r>
              <a:rPr lang="ru-RU" sz="2000" dirty="0" err="1" smtClean="0"/>
              <a:t>гиперактивными</a:t>
            </a:r>
            <a:r>
              <a:rPr lang="ru-RU" sz="2000" dirty="0" smtClean="0"/>
              <a:t>  детьми и детьми с особыми потребностями, нуждающимися в развитии «тактильной» чувствительности, как основы «ручного» интеллекта.</a:t>
            </a:r>
          </a:p>
          <a:p>
            <a:pPr algn="just"/>
            <a:r>
              <a:rPr lang="ru-RU" sz="2000" dirty="0" smtClean="0"/>
              <a:t>А также  для детей робких, неуверенных в себе, детей с заниженной самооценкой, страдающих от страхов,  имеющих психотравмирующий опыт, испытывающих трудности в принятии себя.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5155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… и взрослых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Не менее полезен кинетический песок и для взрослых. Замечено, что игра с песком способствует расслаблению, снятию стресса, активизации мышления и воображения.  Офисные работники, поставившие небольшую чашку с песком на рабочий стол, признавали, что у них значительно снижался уровень раздражительности.</a:t>
            </a:r>
          </a:p>
          <a:p>
            <a:r>
              <a:rPr lang="ru-RU" sz="2000" dirty="0" smtClean="0"/>
              <a:t>Даже непродолжительная разминка рук с кинетическим песком помогает отдохнуть морально, повышает работоспособность и возвращает энтузиазм </a:t>
            </a:r>
            <a:r>
              <a:rPr lang="ru-RU" sz="2000" dirty="0"/>
              <a:t>к</a:t>
            </a:r>
            <a:r>
              <a:rPr lang="ru-RU" sz="2000" dirty="0" smtClean="0"/>
              <a:t> работе, дарит новые ощущения и положительные эмоции.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8618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Оптимизация коррекционного процесса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/>
              <a:t>В коррекционной работе тифлопедагога основными обучающими  играми на песке можно считать игры, направленные на развитие </a:t>
            </a:r>
            <a:r>
              <a:rPr lang="ru-RU" sz="2000" b="1" dirty="0" smtClean="0"/>
              <a:t>тактильно-кинестетической чувствительности и мелкой моторики рук.</a:t>
            </a:r>
          </a:p>
          <a:p>
            <a:pPr algn="just"/>
            <a:r>
              <a:rPr lang="ru-RU" sz="2000" b="1" dirty="0" smtClean="0"/>
              <a:t>Тактильная  форма ощущений </a:t>
            </a:r>
            <a:r>
              <a:rPr lang="ru-RU" sz="2000" dirty="0" smtClean="0"/>
              <a:t>является наиболее древней для человека. Это те ощущения, которые мы получаем через кожу, они дают возможность познать величину, упругость, плотность, шероховатость, тепло или холод  характерные для предмета. Складываются первые впечатления о форме, величине предметов, расположении в пространстве, качестве  использованных  материалов.</a:t>
            </a:r>
          </a:p>
          <a:p>
            <a:pPr algn="just"/>
            <a:r>
              <a:rPr lang="ru-RU" sz="2000" b="1" dirty="0" smtClean="0"/>
              <a:t>Кинестетическая чувствительность</a:t>
            </a:r>
            <a:r>
              <a:rPr lang="ru-RU" sz="2000" dirty="0" smtClean="0"/>
              <a:t>, т.н. «мышечное чувство» является базовой для формирования </a:t>
            </a:r>
            <a:r>
              <a:rPr lang="ru-RU" sz="2000" dirty="0" err="1" smtClean="0"/>
              <a:t>межсенсорных</a:t>
            </a:r>
            <a:r>
              <a:rPr lang="ru-RU" sz="2000" dirty="0" smtClean="0"/>
              <a:t> связей: зрительно-двигательных (пространственное зрение),  </a:t>
            </a:r>
            <a:r>
              <a:rPr lang="ru-RU" sz="2000" dirty="0" err="1" smtClean="0"/>
              <a:t>слухо</a:t>
            </a:r>
            <a:r>
              <a:rPr lang="ru-RU" sz="2000" dirty="0" smtClean="0"/>
              <a:t>-моторных и зрительно-моторных (при письме), тактильно-двигательных (взаимодействие с окружающим миром) и др.</a:t>
            </a:r>
          </a:p>
          <a:p>
            <a:pPr algn="just"/>
            <a:r>
              <a:rPr lang="ru-RU" sz="2000" dirty="0" smtClean="0"/>
              <a:t>Тактильно-кинестетические ощущения непосредственным образом связаны и  с мыслительными операциями, с их помощью познается мир. А для детей </a:t>
            </a:r>
            <a:r>
              <a:rPr lang="ru-RU" sz="2000" b="1" dirty="0" smtClean="0"/>
              <a:t>с нарушениями зрения </a:t>
            </a:r>
            <a:r>
              <a:rPr lang="ru-RU" sz="2000" dirty="0" smtClean="0"/>
              <a:t>эти ощущения очень важны, т. к. помогают таким </a:t>
            </a:r>
            <a:r>
              <a:rPr lang="ru-RU" sz="2000" b="1" dirty="0" smtClean="0"/>
              <a:t>детям понять окружающую действительность.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85828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Варианты занятий с кинетическим песком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Пересыпание из одной руки в другую или между пальцами вызывает приятные тактильные ощущения, создавая условия для психологической разгрузки.</a:t>
            </a:r>
          </a:p>
          <a:p>
            <a:pPr algn="just"/>
            <a:r>
              <a:rPr lang="ru-RU" sz="2000" dirty="0" smtClean="0"/>
              <a:t>Раскладывание смеси по баночкам совочком или из формочек в ведерки (тренирует координацию движений рук, а наблюдение за процессом оказывает успокаивающее действие).</a:t>
            </a:r>
          </a:p>
          <a:p>
            <a:pPr algn="just"/>
            <a:r>
              <a:rPr lang="ru-RU" sz="2000" dirty="0" smtClean="0"/>
              <a:t>Предложите выбрать из песка шарики, пуговицы или другие мелкие предметы (тренируется зрительное внимание, усидчивость).</a:t>
            </a:r>
          </a:p>
          <a:p>
            <a:pPr algn="just"/>
            <a:r>
              <a:rPr lang="ru-RU" sz="2000" dirty="0" smtClean="0"/>
              <a:t>Создание традиционных пирожков, куличиков, </a:t>
            </a:r>
            <a:r>
              <a:rPr lang="ru-RU" sz="2000" dirty="0"/>
              <a:t>ж</a:t>
            </a:r>
            <a:r>
              <a:rPr lang="ru-RU" sz="2000" dirty="0" smtClean="0"/>
              <a:t>ивотных и других предметов.</a:t>
            </a:r>
          </a:p>
          <a:p>
            <a:pPr algn="just"/>
            <a:r>
              <a:rPr lang="ru-RU" sz="2000" dirty="0" smtClean="0"/>
              <a:t>Строительство сооружений. При помощи форм и инструментов из набора ребенок возводит архитектурные постройки из песка или пробует себя в качестве скульптора.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49462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Варианты занятий с кинетическим песком</a:t>
            </a:r>
            <a:endParaRPr lang="ru-RU" sz="2400" dirty="0"/>
          </a:p>
        </p:txBody>
      </p:sp>
      <p:pic>
        <p:nvPicPr>
          <p:cNvPr id="13314" name="Picture 2" descr="F:\DCIM\116___11\IMG_1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2664296" cy="199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3315" name="Picture 3" descr="F:\DCIM\116___11\IMG_1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96" y="1556792"/>
            <a:ext cx="2736304" cy="205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DCIM\116___11\IMG_16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98" y="4127469"/>
            <a:ext cx="2683566" cy="201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DCIM\116___11\IMG_16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18" y="4149080"/>
            <a:ext cx="2654752" cy="199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850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Развивающие игры на песке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32048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Развивающие занятия на песке могут быть эффективнее, чем стандартные приемы обучения. Благодаря самостоятельным рисункам на песке, ребенок быстрее осваивает буквы и цифры, пространственную ориентацию, временные понятия.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С помощью построений на песке можно развивать наглядно-образное мышление, восприятие, зрительную память, тактильно-кинестетическую чувствительность и мелкую моторику рук.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4098" name="Picture 2" descr="F:\DCIM\117___12\IMG_1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297627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DCIM\116___11\IMG_1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13030"/>
            <a:ext cx="3024336" cy="226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83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Пишем на песке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Дети учатся писать на песке буквы, цифры, слова, ведь выводить  их палочкой на песке гораздо веселее, чем  карандашом, а значит наверняка эта игра увлечет ребенка гораздо больше, чем скучное сидение за столом. Если что-то получилось не так, как надо, то  пальчиком легко исправить ошибку. Это обстоятельство снимает у ребенка страх перед возможными неудачами.</a:t>
            </a:r>
          </a:p>
          <a:p>
            <a:pPr algn="just"/>
            <a:r>
              <a:rPr lang="ru-RU" sz="2000" dirty="0" smtClean="0"/>
              <a:t>Как вариант можно сделать  отпечатки на песке деревянными цифрами или буквами,  затем выложить по контуру  фасолью.</a:t>
            </a:r>
            <a:endParaRPr lang="ru-RU" sz="2000" dirty="0"/>
          </a:p>
        </p:txBody>
      </p:sp>
      <p:pic>
        <p:nvPicPr>
          <p:cNvPr id="7170" name="Picture 2" descr="F:\DCIM\116___11\IMG_1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81601"/>
            <a:ext cx="3117601" cy="2338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DCIM\117___12\IMG_1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65" y="4296792"/>
            <a:ext cx="3168352" cy="237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177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Рисуем на песке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«</a:t>
            </a:r>
            <a:r>
              <a:rPr lang="ru-RU" sz="2000" dirty="0"/>
              <a:t>Н</a:t>
            </a:r>
            <a:r>
              <a:rPr lang="ru-RU" sz="2000" dirty="0" smtClean="0"/>
              <a:t>айди отличия»  Ребенок рисует на песке несложную картину и показывает ее взрослому, а сам отворачивается. Взрослый дорисовывает несколько деталей и показывает картинку. Ребенок  должен заметить, что изменилось. Затем взрослый и ребенок  могут поменяться ролями. Игру можно проводить и с группой детей.</a:t>
            </a:r>
            <a:endParaRPr lang="ru-RU" sz="2000" dirty="0"/>
          </a:p>
        </p:txBody>
      </p:sp>
      <p:pic>
        <p:nvPicPr>
          <p:cNvPr id="5122" name="Picture 2" descr="F:\DCIM\116___11\IMG_1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600400" cy="270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DCIM\116___11\IMG_1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12" y="3429000"/>
            <a:ext cx="3600400" cy="270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452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Рисуем на песке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«Продолжи узор» Нарисовать на песке простой узор и попросить ребенка продолжить его.</a:t>
            </a:r>
          </a:p>
          <a:p>
            <a:pPr algn="just"/>
            <a:r>
              <a:rPr lang="ru-RU" sz="2000" dirty="0" smtClean="0"/>
              <a:t>«</a:t>
            </a:r>
            <a:r>
              <a:rPr lang="ru-RU" sz="2000" dirty="0" err="1" smtClean="0"/>
              <a:t>Повторялка</a:t>
            </a:r>
            <a:r>
              <a:rPr lang="ru-RU" sz="2000" dirty="0" smtClean="0"/>
              <a:t>» Провести на песке прямую линию и попросить ребенка нарисовать рядом еще одну, одним движением, не отрывая руки. Это будет дорожка для машины или ручеек для кораблика. В дальнейшем рисуем для копирования извилистую или ломаную линию.</a:t>
            </a:r>
          </a:p>
          <a:p>
            <a:pPr algn="just"/>
            <a:r>
              <a:rPr lang="ru-RU" sz="2000" dirty="0" smtClean="0"/>
              <a:t>«Одновременно» Ребенок пробует рисовать двумя руками одновременно. Движения рук синхронны: правая рука – по часовой стрелке, левая –против часовой. Рисуем два квадрата, два  круга, два треугольника и т. д. </a:t>
            </a:r>
          </a:p>
          <a:p>
            <a:pPr algn="just"/>
            <a:r>
              <a:rPr lang="ru-RU" sz="2000" dirty="0" smtClean="0"/>
              <a:t>«Рельсы, рельсы, шпалы, шпалы …» Взрослый рисует на песке две параллельные линии и объясняет ребенку, что это рельсы. Ребенок дорисовывает  шпалы. Вариант: лесенка, на которой не хватает ступенек.</a:t>
            </a:r>
          </a:p>
          <a:p>
            <a:pPr algn="just"/>
            <a:r>
              <a:rPr lang="ru-RU" sz="2000" dirty="0" smtClean="0"/>
              <a:t>«Точка, точка, запятая» Читаем стишок и рисуем веселого человечка.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129625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«золотые» слова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5030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   «Самая лучшая игрушка для детей – куча песка!»      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  К. Д. Ушинский      </a:t>
            </a:r>
          </a:p>
          <a:p>
            <a:pPr marL="0" indent="0" algn="ctr">
              <a:buNone/>
            </a:pPr>
            <a:r>
              <a:rPr lang="ru-RU" sz="2800" dirty="0"/>
              <a:t> </a:t>
            </a:r>
            <a:r>
              <a:rPr lang="ru-RU" sz="2800" dirty="0" smtClean="0"/>
              <a:t>  «… часто руки знают, как решить загадку, с которой       интеллект не справляется»  </a:t>
            </a:r>
          </a:p>
          <a:p>
            <a:pPr marL="0" indent="0" algn="ctr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К. Г. Юнг                                                                  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0" y="4005064"/>
            <a:ext cx="1944672" cy="254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1940948" cy="2578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17" y="4221087"/>
            <a:ext cx="2376264" cy="157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927" y="5294318"/>
            <a:ext cx="1584176" cy="105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74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Играем с цветом и формой</a:t>
            </a:r>
            <a:endParaRPr lang="ru-RU" sz="2400" dirty="0"/>
          </a:p>
        </p:txBody>
      </p:sp>
      <p:pic>
        <p:nvPicPr>
          <p:cNvPr id="2050" name="Picture 2" descr="F:\DCIM\117___12\IMG_1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19" y="1595625"/>
            <a:ext cx="3096344" cy="2322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16___11\IMG_15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54" y="1611573"/>
            <a:ext cx="3049014" cy="2286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16___11\IMG_15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56" y="4224355"/>
            <a:ext cx="3018507" cy="226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16___11\IMG_15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15581112"/>
            <a:ext cx="278425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CIM\116___11\IMG_15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61" y="4266920"/>
            <a:ext cx="2905000" cy="222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08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«что изменилось?»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  Развиваем зрительную память и восприятие формы.</a:t>
            </a:r>
            <a:endParaRPr lang="ru-RU" sz="2000" dirty="0"/>
          </a:p>
        </p:txBody>
      </p:sp>
      <p:pic>
        <p:nvPicPr>
          <p:cNvPr id="6146" name="Picture 2" descr="F:\DCIM\116___11\IMG_1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06" y="2204864"/>
            <a:ext cx="3552391" cy="2664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CIM\116___11\IMG_1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552392" cy="2664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83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«чьи следы?»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Ребенок делает следы животных надавливая на песок кончиками пальцев и дорисовывая деревянной палочкой.</a:t>
            </a:r>
            <a:endParaRPr lang="ru-RU" sz="2000" dirty="0"/>
          </a:p>
        </p:txBody>
      </p:sp>
      <p:pic>
        <p:nvPicPr>
          <p:cNvPr id="4098" name="Picture 2" descr="F:\DCIM\116___11\IMG_1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4176464" cy="3132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312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«необычные следы»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63880" cy="44078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Любой предмет оставляет след на песке. Делаем следы, дорожки, </a:t>
            </a:r>
            <a:r>
              <a:rPr lang="ru-RU" sz="2000" dirty="0"/>
              <a:t>о</a:t>
            </a:r>
            <a:r>
              <a:rPr lang="ru-RU" sz="2000" dirty="0" smtClean="0"/>
              <a:t>тпечатки, узоры из любых подручных материалов (различные колпачки, палочки, пробки, формы для мозаики и др.) и специальных роликов.</a:t>
            </a:r>
            <a:endParaRPr lang="ru-RU" sz="2000" dirty="0"/>
          </a:p>
        </p:txBody>
      </p:sp>
      <p:pic>
        <p:nvPicPr>
          <p:cNvPr id="2050" name="Picture 2" descr="F:\DCIM\116___11\IMG_1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3456378" cy="259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17___12\IMG_1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456378" cy="259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6192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«красивые цветы» </a:t>
            </a:r>
            <a:r>
              <a:rPr lang="ru-RU" sz="2000" dirty="0" smtClean="0"/>
              <a:t>(штампы)</a:t>
            </a:r>
            <a:endParaRPr lang="ru-RU" sz="2000" dirty="0"/>
          </a:p>
        </p:txBody>
      </p:sp>
      <p:pic>
        <p:nvPicPr>
          <p:cNvPr id="3074" name="Picture 2" descr="F:\DCIM\117___12\IMG_1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3" y="4055892"/>
            <a:ext cx="2808312" cy="210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CIM\117___12\IMG_1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2" y="1556792"/>
            <a:ext cx="2808313" cy="210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CIM\117___12\IMG_17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81" y="1556792"/>
            <a:ext cx="1581871" cy="1186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DCIM\117___12\IMG_17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39" y="2429077"/>
            <a:ext cx="1536140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DCIM\117___12\IMG_17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94" y="3403463"/>
            <a:ext cx="1440131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DCIM\117___12\IMG_17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09222"/>
            <a:ext cx="1523277" cy="1142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DCIM\117___12\IMG_17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81" y="5029611"/>
            <a:ext cx="1507558" cy="1130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67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Лепка с формочками</a:t>
            </a:r>
            <a:endParaRPr lang="ru-RU" sz="2400" dirty="0"/>
          </a:p>
        </p:txBody>
      </p:sp>
      <p:pic>
        <p:nvPicPr>
          <p:cNvPr id="1026" name="Picture 2" descr="F:\DCIM\116___11\IMG_1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8" y="4055465"/>
            <a:ext cx="2664296" cy="199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17___12\IMG_16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3" y="1556792"/>
            <a:ext cx="2736231" cy="2052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17___12\IMG_16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28" y="1583767"/>
            <a:ext cx="2725616" cy="204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CIM\117___12\IMG_16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27" y="4149080"/>
            <a:ext cx="2893172" cy="190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DCIM\116___11\IMG_15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70" y="2582899"/>
            <a:ext cx="2708750" cy="2031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46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02" y="188640"/>
            <a:ext cx="8680497" cy="9361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«Песчаные замки»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503" y="1295400"/>
            <a:ext cx="8686800" cy="4211291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При помощи форм и инструментов из набора ребенок возводит архитектурные постройки из песка.</a:t>
            </a:r>
            <a:endParaRPr lang="ru-RU" sz="2000" dirty="0"/>
          </a:p>
        </p:txBody>
      </p:sp>
      <p:pic>
        <p:nvPicPr>
          <p:cNvPr id="4099" name="Picture 3" descr="F:\DCIM\117___12\IMG_1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18" y="2133600"/>
            <a:ext cx="2888427" cy="205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DCIM\116___11\IMG_14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45" y="2133599"/>
            <a:ext cx="2880320" cy="205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16___11\IMG_1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18" y="4463165"/>
            <a:ext cx="2865917" cy="208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DCIM\116___11\IMG_14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93" y="4463164"/>
            <a:ext cx="2919872" cy="208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47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</a:t>
            </a:r>
            <a:r>
              <a:rPr lang="ru-RU" sz="2400" dirty="0" err="1" smtClean="0"/>
              <a:t>южетная</a:t>
            </a:r>
            <a:r>
              <a:rPr lang="ru-RU" sz="2400" dirty="0" smtClean="0"/>
              <a:t> игра на песке</a:t>
            </a:r>
            <a:endParaRPr lang="ru-RU" sz="2400" dirty="0"/>
          </a:p>
        </p:txBody>
      </p:sp>
      <p:pic>
        <p:nvPicPr>
          <p:cNvPr id="4098" name="Picture 2" descr="F:\DCIM\116___11\IMG_1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95734"/>
            <a:ext cx="3276364" cy="24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DCIM\116___11\IMG_1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0068"/>
            <a:ext cx="3240360" cy="243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DCIM\116___11\IMG_1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20" y="1366051"/>
            <a:ext cx="3210151" cy="240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DCIM\116___11\IMG_16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366052"/>
            <a:ext cx="3202745" cy="240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412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Фоны для песочницы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377" y="1340768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«Морское дно»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«Красная планета»</a:t>
            </a:r>
            <a:endParaRPr lang="ru-RU" sz="2000" dirty="0"/>
          </a:p>
        </p:txBody>
      </p:sp>
      <p:pic>
        <p:nvPicPr>
          <p:cNvPr id="6146" name="Picture 2" descr="F:\DCIM\117___12\IMG_1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78" y="1268760"/>
            <a:ext cx="3276332" cy="245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CIM\117___12\IMG_1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9838"/>
            <a:ext cx="3384376" cy="253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DCIM\117___12\IMG_1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06464"/>
            <a:ext cx="2016224" cy="151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7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Аппликационное рисование песком на 3</a:t>
            </a:r>
            <a:r>
              <a:rPr lang="en-US" sz="2400" dirty="0" smtClean="0"/>
              <a:t>D</a:t>
            </a:r>
            <a:r>
              <a:rPr lang="ru-RU" sz="2400" dirty="0" smtClean="0"/>
              <a:t> листах</a:t>
            </a:r>
            <a:endParaRPr lang="ru-RU" sz="2400" dirty="0"/>
          </a:p>
        </p:txBody>
      </p:sp>
      <p:pic>
        <p:nvPicPr>
          <p:cNvPr id="5122" name="Picture 2" descr="F:\DCIM\117___12\IMG_1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95506"/>
            <a:ext cx="2558165" cy="191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DCIM\117___12\IMG_1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664296" cy="199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DCIM\117___12\IMG_1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6880"/>
            <a:ext cx="2674390" cy="200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29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96064" cy="11067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История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830816" cy="474198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/>
              <a:t>Песочная терапия берет свое начало в наблюдениях известного писателя-фантаста Герберта Уэллса за своими детьми. В книге «Игры на </a:t>
            </a:r>
            <a:r>
              <a:rPr lang="ru-RU" sz="2400" dirty="0" smtClean="0"/>
              <a:t>полу</a:t>
            </a:r>
            <a:r>
              <a:rPr lang="ru-RU" sz="2400" dirty="0"/>
              <a:t>» (1911) Уэллс описал, как его </a:t>
            </a:r>
            <a:r>
              <a:rPr lang="ru-RU" sz="2400" dirty="0" smtClean="0"/>
              <a:t>маленькие сыновья, играя с миниатюрными фигурками, помогают себе справиться с трудностями, возникающими в общении друг с другом и остальными членами семьи.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Английский психолог Маргарет </a:t>
            </a:r>
            <a:r>
              <a:rPr lang="ru-RU" sz="2400" dirty="0" err="1" smtClean="0"/>
              <a:t>Ловенфельд</a:t>
            </a:r>
            <a:r>
              <a:rPr lang="ru-RU" sz="2400" dirty="0" smtClean="0"/>
              <a:t>, основательница Лондонского Института детской психологии, познакомившись с этой книгой, решила соединить фигурки с песком и водой. В игровом помещении созданного ею Института, она установила два цинковых подноса, один наполовину наполненный песком, а другой – водой. Детям также предлагались обычные формочки для игры в песочнице и коробки с миниатюрными игрушками.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0248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Учимся пользоваться ножом и делить на части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49" y="4195976"/>
            <a:ext cx="3365244" cy="233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4" y="4214735"/>
            <a:ext cx="3364013" cy="231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49" y="1291993"/>
            <a:ext cx="3394022" cy="263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:\DCIM\116___11\IMG_16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4" y="1295400"/>
            <a:ext cx="3365679" cy="252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833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            Спасибо за внимание!</a:t>
            </a:r>
            <a:endParaRPr lang="ru-RU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319426" cy="374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292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28800" y="8325544"/>
            <a:ext cx="845820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699792" y="2744924"/>
            <a:ext cx="3008313" cy="4872608"/>
          </a:xfrm>
        </p:spPr>
        <p:txBody>
          <a:bodyPr/>
          <a:lstStyle/>
          <a:p>
            <a:pPr algn="ctr"/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48122" y="476672"/>
            <a:ext cx="7799784" cy="487260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Ребенку предоставлялась возможность свободно играть с песком, водой и фигурками. Дети называли этот процесс «строить мир». Так и возникла «техника построения мира» – диагностическая и терапевтическая методика Маргарет </a:t>
            </a:r>
            <a:r>
              <a:rPr lang="ru-RU" sz="2000" dirty="0" err="1" smtClean="0"/>
              <a:t>Ловенфельд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23528" y="764704"/>
            <a:ext cx="3008313" cy="8833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81932"/>
            <a:ext cx="482453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9549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" y="8829600"/>
            <a:ext cx="8458200" cy="520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43808" y="5085183"/>
            <a:ext cx="7040761" cy="350445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i="1" dirty="0" smtClean="0"/>
              <a:t>Карл  Густав Юнг                                                                        Дора </a:t>
            </a:r>
            <a:r>
              <a:rPr lang="ru-RU" b="1" i="1" dirty="0" err="1" smtClean="0"/>
              <a:t>Кальф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11560" y="548679"/>
            <a:ext cx="7776864" cy="4248473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В 1935 году М. </a:t>
            </a:r>
            <a:r>
              <a:rPr lang="ru-RU" sz="1800" dirty="0" err="1" smtClean="0"/>
              <a:t>Ловенфельд</a:t>
            </a:r>
            <a:r>
              <a:rPr lang="ru-RU" sz="1800" dirty="0" smtClean="0"/>
              <a:t> опубликовала книгу под названием «Игра в детстве», на которую обратил внимание основатель аналитической терапии Карл Густав Юнг. Он сам использовал «песочницу» и посоветовал поработать в этом направлении своей ученице </a:t>
            </a:r>
            <a:r>
              <a:rPr lang="ru-RU" sz="1800" b="1" dirty="0" smtClean="0"/>
              <a:t>Доре</a:t>
            </a:r>
            <a:r>
              <a:rPr lang="ru-RU" sz="1800" dirty="0" smtClean="0"/>
              <a:t> </a:t>
            </a:r>
            <a:r>
              <a:rPr lang="ru-RU" sz="1800" b="1" dirty="0" err="1" smtClean="0"/>
              <a:t>Кальф</a:t>
            </a:r>
            <a:r>
              <a:rPr lang="ru-RU" sz="1800" b="1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В 1956 году она начинает изучать метод у самой </a:t>
            </a:r>
            <a:r>
              <a:rPr lang="ru-RU" sz="1800" dirty="0" err="1" smtClean="0"/>
              <a:t>М.Ловенфельд</a:t>
            </a:r>
            <a:r>
              <a:rPr lang="ru-RU" sz="1800" dirty="0" smtClean="0"/>
              <a:t>. </a:t>
            </a:r>
            <a:r>
              <a:rPr lang="ru-RU" sz="1800" dirty="0"/>
              <a:t> </a:t>
            </a:r>
            <a:r>
              <a:rPr lang="ru-RU" sz="1800" dirty="0" smtClean="0"/>
              <a:t>Главный принцип, положенный ею  в основу работы, -  </a:t>
            </a:r>
            <a:r>
              <a:rPr lang="ru-RU" sz="1800" b="1" dirty="0" smtClean="0"/>
              <a:t>«создание  свободного и защищенного пространства»</a:t>
            </a:r>
            <a:r>
              <a:rPr lang="ru-RU" sz="1800" dirty="0" smtClean="0"/>
              <a:t>,</a:t>
            </a:r>
            <a:r>
              <a:rPr lang="ru-RU" sz="1800" b="1" dirty="0" smtClean="0"/>
              <a:t> </a:t>
            </a:r>
            <a:r>
              <a:rPr lang="ru-RU" sz="1800" dirty="0" smtClean="0"/>
              <a:t>в котором ребенок может выражать и исследовать  свой мир, превращая свой опыт и свои переживания в зримые и осязаемые образы. </a:t>
            </a:r>
            <a:endParaRPr lang="ru-RU" sz="1800" dirty="0"/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/>
              <a:t>Ее работа получила признание во многих странах мира. Именно </a:t>
            </a:r>
            <a:r>
              <a:rPr lang="ru-RU" sz="1800" b="1" dirty="0" smtClean="0"/>
              <a:t>Дора</a:t>
            </a:r>
            <a:r>
              <a:rPr lang="ru-RU" sz="1800" dirty="0" smtClean="0"/>
              <a:t> </a:t>
            </a:r>
            <a:r>
              <a:rPr lang="ru-RU" sz="1800" b="1" dirty="0" err="1" smtClean="0"/>
              <a:t>Кальф</a:t>
            </a:r>
            <a:r>
              <a:rPr lang="ru-RU" sz="1800" dirty="0" smtClean="0"/>
              <a:t> считается </a:t>
            </a:r>
            <a:r>
              <a:rPr lang="ru-RU" sz="1800" b="1" dirty="0" smtClean="0"/>
              <a:t>основателем песочной терапии </a:t>
            </a:r>
            <a:r>
              <a:rPr lang="ru-RU" sz="1800" dirty="0" smtClean="0"/>
              <a:t>как самостоятельного  психотерапевтического  метода. </a:t>
            </a:r>
            <a:r>
              <a:rPr lang="ru-RU" sz="1800" b="1" dirty="0" smtClean="0"/>
              <a:t>В настоящее время  метод игры с песком широко используется в работе с детьми  во всем мире.</a:t>
            </a:r>
          </a:p>
          <a:p>
            <a:pPr marL="0" indent="0" algn="just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</a:t>
            </a:r>
          </a:p>
          <a:p>
            <a:pPr marL="0" indent="0" algn="ctr">
              <a:buNone/>
            </a:pPr>
            <a:endParaRPr lang="ru-RU" sz="1800" dirty="0" smtClean="0"/>
          </a:p>
          <a:p>
            <a:pPr algn="ctr"/>
            <a:endParaRPr lang="ru-RU" sz="1800" dirty="0"/>
          </a:p>
        </p:txBody>
      </p:sp>
      <p:pic>
        <p:nvPicPr>
          <p:cNvPr id="3074" name="Picture 2" descr="F:\0002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29854"/>
            <a:ext cx="1546605" cy="1840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47" y="4329853"/>
            <a:ext cx="1480659" cy="184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2090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Песочная терапия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Благодаря этому методу, у ребенка развивается способность к самовыражению и творческому восприятию мира. Песочная терапия – хороший посредник для установления контакта с ребенком. И если он плохо говорит и не может рассказать о своих переживания, то в таких играх  с песком все становится возможно. Проигрывая ситуацию с помощью маленьких фигурок, создавая картину из песка, ребенок раскрывается, и его внутренний мир в ходе песчаной терапии обязательно «выльется» на песчаную поверхность.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Работа с песком помогает сосредоточиться, успокоиться. Особенно рекомендуется для </a:t>
            </a:r>
            <a:r>
              <a:rPr lang="ru-RU" sz="2000" dirty="0" err="1" smtClean="0"/>
              <a:t>гипеарактивных</a:t>
            </a:r>
            <a:r>
              <a:rPr lang="ru-RU" sz="2000" dirty="0" smtClean="0"/>
              <a:t> </a:t>
            </a:r>
            <a:r>
              <a:rPr lang="ru-RU" sz="2000" dirty="0" smtClean="0"/>
              <a:t>детей и детей с аутизмом.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Ученые доказали, что песок поглощает негативную энергию, успокаивает, наполняет гармонией. Именно поэтому так полезно малышам играть с песком.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072203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 такой терапии –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н</a:t>
            </a:r>
            <a:r>
              <a:rPr lang="ru-RU" sz="2000" b="1" dirty="0" smtClean="0"/>
              <a:t>е менять и не переделывать ребенка, не учить его каким-то специальным поведенческим навыкам, а дать ему возможность быть самим собой.</a:t>
            </a:r>
          </a:p>
          <a:p>
            <a:endParaRPr lang="ru-RU" sz="2000" dirty="0" smtClean="0"/>
          </a:p>
          <a:p>
            <a:r>
              <a:rPr lang="ru-RU" sz="2000" dirty="0" smtClean="0"/>
              <a:t>Хороша песочная терапия для дошкольников и тем, что при создании тех или иных композиций здесь не нужны художественные навыки, значит нет места разочарованиям, ошибкам и неуверенности в собственных силах. </a:t>
            </a:r>
          </a:p>
          <a:p>
            <a:r>
              <a:rPr lang="ru-RU" sz="2000" dirty="0" smtClean="0"/>
              <a:t>На «песочном» занятии дети раскованы, веселы, воодушевлены: они создают свой собственный мир и делать это бесконечно приятно.</a:t>
            </a:r>
            <a:endParaRPr lang="ru-RU" sz="2000" dirty="0"/>
          </a:p>
        </p:txBody>
      </p:sp>
      <p:pic>
        <p:nvPicPr>
          <p:cNvPr id="3074" name="Picture 2" descr="F:\DCIM\117___12\IMG_1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49" y="4365104"/>
            <a:ext cx="3096344" cy="2322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716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Основные принципы организации игр на песке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Создание естественной стимулирующей среды, в которой ребенок чувствует себя комфортно и защищено, проявляет творческую активность. Для этого необходимо подбирать задание, соответствующее возможностям ребенка; формировать инструкцию к играм в игровой форме; исключать негативную оценку действий ребенка и его идей; поощрять фантазию и творческий подход.</a:t>
            </a:r>
          </a:p>
          <a:p>
            <a:pPr algn="just">
              <a:buFont typeface="Wingdings" pitchFamily="2" charset="2"/>
              <a:buChar char="v"/>
            </a:pPr>
            <a:endParaRPr lang="ru-RU" sz="2000" dirty="0" smtClean="0"/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«Оживление» абстрактных символов: букв, цифр, фигур и т. д. Реализация этого принципа позволяет сформировать и усилить мотивацию к занятиям и личностную заинтересованность в происходящем.</a:t>
            </a:r>
          </a:p>
          <a:p>
            <a:pPr algn="just">
              <a:buFont typeface="Wingdings" pitchFamily="2" charset="2"/>
              <a:buChar char="v"/>
            </a:pPr>
            <a:endParaRPr lang="ru-RU" sz="2000" dirty="0" smtClean="0"/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Реальное «проживание», проигрывание всевозможных ситуаций вместе с персонажами игр. На основе этого принципа осуществляется взаимный переход воображаемого в реальное действие и наоборот.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92219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Что такое кинетический песок?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124744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Кинетический песок (</a:t>
            </a:r>
            <a:r>
              <a:rPr lang="en-US" sz="2000" dirty="0" smtClean="0"/>
              <a:t>Kinetic Sand) </a:t>
            </a:r>
            <a:r>
              <a:rPr lang="ru-RU" sz="2000" dirty="0" smtClean="0"/>
              <a:t>это –  научное открытие 2013 года. Совершенно новый и необычный материал для игры, учебных процессов и для терапевтических целей. </a:t>
            </a:r>
            <a:r>
              <a:rPr lang="en-US" sz="2000" dirty="0" smtClean="0"/>
              <a:t>Kinetic Sand </a:t>
            </a:r>
            <a:r>
              <a:rPr lang="ru-RU" sz="2000" dirty="0" smtClean="0"/>
              <a:t>похож на мокрый пляжный песок, но как только берешь его в руки – проявляются его необычные свойства. Он течет сквозь пальцы и в тоже время остается сухим. Он рыхлый, но из него можно строить разнообразные фигуры. Он приятен на ощупь, и не оставляет следов на руках. </a:t>
            </a:r>
            <a:endParaRPr lang="ru-RU" sz="2000" dirty="0"/>
          </a:p>
          <a:p>
            <a:pPr algn="just"/>
            <a:r>
              <a:rPr lang="ru-RU" sz="2000" dirty="0" smtClean="0"/>
              <a:t> </a:t>
            </a:r>
            <a:r>
              <a:rPr lang="en-US" sz="2000" dirty="0" smtClean="0"/>
              <a:t>Kinetic Sand</a:t>
            </a:r>
            <a:r>
              <a:rPr lang="ru-RU" sz="2000" dirty="0" smtClean="0"/>
              <a:t> представляет собой смесь чистейшего кварцевого песка (98%) и специального связующего полимера (2%). 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11268" name="Picture 4" descr="F:\DCIM\116___11\IMG_1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70" y="4197143"/>
            <a:ext cx="3296298" cy="2472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465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</TotalTime>
  <Words>1877</Words>
  <Application>Microsoft Office PowerPoint</Application>
  <PresentationFormat>Экран (4:3)</PresentationFormat>
  <Paragraphs>108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Calibri</vt:lpstr>
      <vt:lpstr>Franklin Gothic Book</vt:lpstr>
      <vt:lpstr>Franklin Gothic Medium</vt:lpstr>
      <vt:lpstr>Wingdings</vt:lpstr>
      <vt:lpstr>Wingdings 2</vt:lpstr>
      <vt:lpstr>Трек</vt:lpstr>
      <vt:lpstr>            «Волшебный песок»                                                          Игры с песком в коррекционной                             работе дефектолога - тифлопедагога.   </vt:lpstr>
      <vt:lpstr>«золотые» слова </vt:lpstr>
      <vt:lpstr>История</vt:lpstr>
      <vt:lpstr>Презентация PowerPoint</vt:lpstr>
      <vt:lpstr>Презентация PowerPoint</vt:lpstr>
      <vt:lpstr>Песочная терапия</vt:lpstr>
      <vt:lpstr>Цель такой терапии – </vt:lpstr>
      <vt:lpstr>     Основные принципы организации игр на песке</vt:lpstr>
      <vt:lpstr>Что такое кинетический песок?</vt:lpstr>
      <vt:lpstr>Санитарно-гигиенические характеристики</vt:lpstr>
      <vt:lpstr> польза кинетического песка для детей …</vt:lpstr>
      <vt:lpstr>… и взрослых</vt:lpstr>
      <vt:lpstr>Оптимизация коррекционного процесса</vt:lpstr>
      <vt:lpstr>Варианты занятий с кинетическим песком</vt:lpstr>
      <vt:lpstr>Варианты занятий с кинетическим песком</vt:lpstr>
      <vt:lpstr>Развивающие игры на песке</vt:lpstr>
      <vt:lpstr>Пишем на песке</vt:lpstr>
      <vt:lpstr>Рисуем на песке</vt:lpstr>
      <vt:lpstr>Рисуем на песке</vt:lpstr>
      <vt:lpstr>Играем с цветом и формой</vt:lpstr>
      <vt:lpstr>«что изменилось?»</vt:lpstr>
      <vt:lpstr>«чьи следы?»</vt:lpstr>
      <vt:lpstr>«необычные следы»</vt:lpstr>
      <vt:lpstr>«красивые цветы» (штампы)</vt:lpstr>
      <vt:lpstr>Лепка с формочками</vt:lpstr>
      <vt:lpstr>«Песчаные замки»</vt:lpstr>
      <vt:lpstr>Cюжетная игра на песке</vt:lpstr>
      <vt:lpstr>Фоны для песочницы</vt:lpstr>
      <vt:lpstr>Аппликационное рисование песком на 3D листах</vt:lpstr>
      <vt:lpstr>Учимся пользоваться ножом и делить на части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«Волшебный песок» Игры с песком в коррекционной работе дефектолога-тифлопедагога.</dc:title>
  <dc:creator>Alla</dc:creator>
  <cp:lastModifiedBy>Alla</cp:lastModifiedBy>
  <cp:revision>178</cp:revision>
  <dcterms:created xsi:type="dcterms:W3CDTF">2016-11-11T11:07:51Z</dcterms:created>
  <dcterms:modified xsi:type="dcterms:W3CDTF">2018-02-22T12:00:06Z</dcterms:modified>
</cp:coreProperties>
</file>